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2" r:id="rId1"/>
    <p:sldMasterId id="2147483679" r:id="rId2"/>
    <p:sldMasterId id="2147483683" r:id="rId3"/>
  </p:sldMasterIdLst>
  <p:notesMasterIdLst>
    <p:notesMasterId r:id="rId44"/>
  </p:notesMasterIdLst>
  <p:handoutMasterIdLst>
    <p:handoutMasterId r:id="rId45"/>
  </p:handoutMasterIdLst>
  <p:sldIdLst>
    <p:sldId id="489" r:id="rId4"/>
    <p:sldId id="492" r:id="rId5"/>
    <p:sldId id="413" r:id="rId6"/>
    <p:sldId id="427" r:id="rId7"/>
    <p:sldId id="445" r:id="rId8"/>
    <p:sldId id="543" r:id="rId9"/>
    <p:sldId id="436" r:id="rId10"/>
    <p:sldId id="437" r:id="rId11"/>
    <p:sldId id="438" r:id="rId12"/>
    <p:sldId id="439" r:id="rId13"/>
    <p:sldId id="448" r:id="rId14"/>
    <p:sldId id="447" r:id="rId15"/>
    <p:sldId id="449" r:id="rId16"/>
    <p:sldId id="538" r:id="rId17"/>
    <p:sldId id="463" r:id="rId18"/>
    <p:sldId id="464" r:id="rId19"/>
    <p:sldId id="491" r:id="rId20"/>
    <p:sldId id="567" r:id="rId21"/>
    <p:sldId id="566" r:id="rId22"/>
    <p:sldId id="458" r:id="rId23"/>
    <p:sldId id="569" r:id="rId24"/>
    <p:sldId id="563" r:id="rId25"/>
    <p:sldId id="564" r:id="rId26"/>
    <p:sldId id="466" r:id="rId27"/>
    <p:sldId id="460" r:id="rId28"/>
    <p:sldId id="508" r:id="rId29"/>
    <p:sldId id="467" r:id="rId30"/>
    <p:sldId id="471" r:id="rId31"/>
    <p:sldId id="469" r:id="rId32"/>
    <p:sldId id="472" r:id="rId33"/>
    <p:sldId id="473" r:id="rId34"/>
    <p:sldId id="477" r:id="rId35"/>
    <p:sldId id="498" r:id="rId36"/>
    <p:sldId id="499" r:id="rId37"/>
    <p:sldId id="502" r:id="rId38"/>
    <p:sldId id="501" r:id="rId39"/>
    <p:sldId id="504" r:id="rId40"/>
    <p:sldId id="506" r:id="rId41"/>
    <p:sldId id="406" r:id="rId42"/>
    <p:sldId id="530" r:id="rId43"/>
  </p:sldIdLst>
  <p:sldSz cx="9144000" cy="6858000" type="screen4x3"/>
  <p:notesSz cx="6858000" cy="9144000"/>
  <p:embeddedFontLst>
    <p:embeddedFont>
      <p:font typeface="맑은 고딕" panose="020B0503020000020004" pitchFamily="50" charset="-127"/>
      <p:regular r:id="rId46"/>
      <p:bold r:id="rId47"/>
    </p:embeddedFont>
    <p:embeddedFont>
      <p:font typeface="HY견고딕" panose="02030600000101010101" pitchFamily="18" charset="-127"/>
      <p:regular r:id="rId48"/>
    </p:embeddedFont>
    <p:embeddedFont>
      <p:font typeface="Trebuchet MS" panose="020B0603020202020204" pitchFamily="34" charset="0"/>
      <p:regular r:id="rId49"/>
      <p:bold r:id="rId50"/>
      <p:italic r:id="rId51"/>
      <p:boldItalic r:id="rId52"/>
    </p:embeddedFont>
    <p:embeddedFont>
      <p:font typeface="HY그래픽M" panose="02030600000101010101" pitchFamily="18" charset="-127"/>
      <p:regular r:id="rId53"/>
    </p:embeddedFont>
    <p:embeddedFont>
      <p:font typeface="Comic Sans MS" panose="030F0702030302020204" pitchFamily="66" charset="0"/>
      <p:regular r:id="rId54"/>
      <p:bold r:id="rId55"/>
      <p:italic r:id="rId56"/>
      <p:boldItalic r:id="rId57"/>
    </p:embeddedFont>
    <p:embeddedFont>
      <p:font typeface="나눔고딕코딩" panose="020D0009000000000000" pitchFamily="49" charset="-127"/>
      <p:regular r:id="rId58"/>
      <p:bold r:id="rId59"/>
    </p:embeddedFont>
    <p:embeddedFont>
      <p:font typeface="Wingdings 3" panose="05040102010807070707" pitchFamily="18" charset="2"/>
      <p:regular r:id="rId6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EB8E2C3-37DA-492A-BB87-8BDA33A157FE}">
          <p14:sldIdLst>
            <p14:sldId id="489"/>
            <p14:sldId id="492"/>
            <p14:sldId id="413"/>
            <p14:sldId id="427"/>
            <p14:sldId id="445"/>
            <p14:sldId id="543"/>
          </p14:sldIdLst>
        </p14:section>
        <p14:section name="Backgrounds" id="{FDA9C914-81D8-4A54-9310-1F50BAEA5C51}">
          <p14:sldIdLst>
            <p14:sldId id="436"/>
            <p14:sldId id="437"/>
            <p14:sldId id="438"/>
            <p14:sldId id="439"/>
            <p14:sldId id="448"/>
            <p14:sldId id="447"/>
            <p14:sldId id="449"/>
            <p14:sldId id="538"/>
          </p14:sldIdLst>
        </p14:section>
        <p14:section name="Connecting Configuration on NUC" id="{B1E89906-E1BA-41FC-83EE-1EBDBC06C07D}">
          <p14:sldIdLst>
            <p14:sldId id="463"/>
            <p14:sldId id="464"/>
            <p14:sldId id="491"/>
            <p14:sldId id="567"/>
            <p14:sldId id="566"/>
            <p14:sldId id="458"/>
            <p14:sldId id="569"/>
            <p14:sldId id="563"/>
            <p14:sldId id="564"/>
            <p14:sldId id="466"/>
            <p14:sldId id="460"/>
            <p14:sldId id="508"/>
            <p14:sldId id="467"/>
            <p14:sldId id="471"/>
            <p14:sldId id="469"/>
            <p14:sldId id="472"/>
            <p14:sldId id="473"/>
            <p14:sldId id="477"/>
          </p14:sldIdLst>
        </p14:section>
        <p14:section name="Connecting Configuration on Raspberry Pi" id="{B7AE10FB-FBF9-48FC-AEBB-10E768691B1F}">
          <p14:sldIdLst>
            <p14:sldId id="498"/>
            <p14:sldId id="499"/>
            <p14:sldId id="502"/>
            <p14:sldId id="501"/>
            <p14:sldId id="504"/>
            <p14:sldId id="506"/>
            <p14:sldId id="406"/>
          </p14:sldIdLst>
        </p14:section>
        <p14:section name="Appendix" id="{F4467151-3F6F-43BF-8325-9884BDE31653}">
          <p14:sldIdLst>
            <p14:sldId id="5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4" autoAdjust="0"/>
    <p:restoredTop sz="94660"/>
  </p:normalViewPr>
  <p:slideViewPr>
    <p:cSldViewPr snapToGrid="0">
      <p:cViewPr varScale="1">
        <p:scale>
          <a:sx n="86" d="100"/>
          <a:sy n="86" d="100"/>
        </p:scale>
        <p:origin x="113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2018-05-02</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2018-05-02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68481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err="1"/>
              <a:t>IoT</a:t>
            </a:r>
            <a:r>
              <a:rPr lang="en-US" altLang="ko-KR" dirty="0"/>
              <a:t>-</a:t>
            </a:r>
            <a:r>
              <a:rPr lang="en-US" altLang="ko-KR" dirty="0" err="1"/>
              <a:t>FastData</a:t>
            </a:r>
            <a:r>
              <a:rPr lang="en-US" altLang="ko-KR" baseline="0" dirty="0"/>
              <a:t>-Cloud</a:t>
            </a:r>
            <a:r>
              <a:rPr lang="ko-KR" altLang="en-US" baseline="0" dirty="0"/>
              <a:t>에 기반한 </a:t>
            </a:r>
            <a:r>
              <a:rPr lang="en-US" altLang="ko-KR" baseline="0" dirty="0"/>
              <a:t>Container </a:t>
            </a:r>
            <a:r>
              <a:rPr lang="ko-KR" altLang="en-US" baseline="0" dirty="0"/>
              <a:t>대응 </a:t>
            </a:r>
            <a:r>
              <a:rPr lang="en-US" altLang="ko-KR" baseline="0" dirty="0" err="1"/>
              <a:t>SmartX</a:t>
            </a:r>
            <a:r>
              <a:rPr lang="en-US" altLang="ko-KR" baseline="0" dirty="0"/>
              <a:t>-mini</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4C571906-01D1-4A7D-9829-95F654BFAE3F}" type="slidenum">
              <a:rPr lang="ko-KR" altLang="en-US" smtClean="0">
                <a:solidFill>
                  <a:prstClr val="black"/>
                </a:solidFill>
              </a:rPr>
              <a:pPr/>
              <a:t>34</a:t>
            </a:fld>
            <a:endParaRPr lang="ko-KR" altLang="en-US">
              <a:solidFill>
                <a:prstClr val="black"/>
              </a:solidFill>
            </a:endParaRPr>
          </a:p>
        </p:txBody>
      </p:sp>
    </p:spTree>
    <p:extLst>
      <p:ext uri="{BB962C8B-B14F-4D97-AF65-F5344CB8AC3E}">
        <p14:creationId xmlns:p14="http://schemas.microsoft.com/office/powerpoint/2010/main" val="79972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ko-KR" dirty="0">
              <a:solidFill>
                <a:srgbClr val="FF0000"/>
              </a:solidFill>
              <a:latin typeface="Comic Sans MS" panose="030F0702030302020204" pitchFamily="66" charset="0"/>
              <a:ea typeface="굴림" pitchFamily="50" charset="-127"/>
              <a:cs typeface="굴림" charset="0"/>
            </a:endParaRPr>
          </a:p>
        </p:txBody>
      </p:sp>
    </p:spTree>
    <p:extLst>
      <p:ext uri="{BB962C8B-B14F-4D97-AF65-F5344CB8AC3E}">
        <p14:creationId xmlns:p14="http://schemas.microsoft.com/office/powerpoint/2010/main" val="3515569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err="1"/>
              <a:t>IoT</a:t>
            </a:r>
            <a:r>
              <a:rPr lang="en-US" altLang="ko-KR" dirty="0"/>
              <a:t>-</a:t>
            </a:r>
            <a:r>
              <a:rPr lang="en-US" altLang="ko-KR" dirty="0" err="1"/>
              <a:t>FastData</a:t>
            </a:r>
            <a:r>
              <a:rPr lang="en-US" altLang="ko-KR" baseline="0" dirty="0"/>
              <a:t>-Cloud</a:t>
            </a:r>
            <a:r>
              <a:rPr lang="ko-KR" altLang="en-US" baseline="0" dirty="0"/>
              <a:t>에 기반한 </a:t>
            </a:r>
            <a:r>
              <a:rPr lang="en-US" altLang="ko-KR" baseline="0" dirty="0"/>
              <a:t>Container </a:t>
            </a:r>
            <a:r>
              <a:rPr lang="ko-KR" altLang="en-US" baseline="0" dirty="0"/>
              <a:t>대응 </a:t>
            </a:r>
            <a:r>
              <a:rPr lang="en-US" altLang="ko-KR" baseline="0" dirty="0" err="1"/>
              <a:t>SmartX</a:t>
            </a:r>
            <a:r>
              <a:rPr lang="en-US" altLang="ko-KR" baseline="0" dirty="0"/>
              <a:t>-mini</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4C571906-01D1-4A7D-9829-95F654BFAE3F}" type="slidenum">
              <a:rPr lang="ko-KR" altLang="en-US" smtClean="0">
                <a:solidFill>
                  <a:prstClr val="black"/>
                </a:solidFill>
              </a:rPr>
              <a:pPr/>
              <a:t>4</a:t>
            </a:fld>
            <a:endParaRPr lang="ko-KR" altLang="en-US">
              <a:solidFill>
                <a:prstClr val="black"/>
              </a:solidFill>
            </a:endParaRPr>
          </a:p>
        </p:txBody>
      </p:sp>
    </p:spTree>
    <p:extLst>
      <p:ext uri="{BB962C8B-B14F-4D97-AF65-F5344CB8AC3E}">
        <p14:creationId xmlns:p14="http://schemas.microsoft.com/office/powerpoint/2010/main" val="272706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2993038-9150-426E-8279-F20B1AB758E7}" type="slidenum">
              <a:rPr lang="ko-KR" altLang="en-US" smtClean="0"/>
              <a:pPr/>
              <a:t>5</a:t>
            </a:fld>
            <a:endParaRPr lang="ko-KR" altLang="en-US"/>
          </a:p>
        </p:txBody>
      </p:sp>
    </p:spTree>
    <p:extLst>
      <p:ext uri="{BB962C8B-B14F-4D97-AF65-F5344CB8AC3E}">
        <p14:creationId xmlns:p14="http://schemas.microsoft.com/office/powerpoint/2010/main" val="413911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0836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0753353-367D-48DD-BFAE-C08E8820244E}" type="slidenum">
              <a:rPr lang="ko-KR" altLang="en-US" smtClean="0"/>
              <a:t>7</a:t>
            </a:fld>
            <a:endParaRPr lang="ko-KR" altLang="en-US"/>
          </a:p>
        </p:txBody>
      </p:sp>
    </p:spTree>
    <p:extLst>
      <p:ext uri="{BB962C8B-B14F-4D97-AF65-F5344CB8AC3E}">
        <p14:creationId xmlns:p14="http://schemas.microsoft.com/office/powerpoint/2010/main" val="22401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http://blog.acronym.co.kr/483</a:t>
            </a:r>
            <a:endParaRPr lang="ko-KR" altLang="en-US" dirty="0"/>
          </a:p>
        </p:txBody>
      </p:sp>
      <p:sp>
        <p:nvSpPr>
          <p:cNvPr id="4" name="슬라이드 번호 개체 틀 3"/>
          <p:cNvSpPr>
            <a:spLocks noGrp="1"/>
          </p:cNvSpPr>
          <p:nvPr>
            <p:ph type="sldNum" sz="quarter" idx="10"/>
          </p:nvPr>
        </p:nvSpPr>
        <p:spPr/>
        <p:txBody>
          <a:bodyPr/>
          <a:lstStyle/>
          <a:p>
            <a:fld id="{7D8E7F21-CE19-4493-8CE1-2E0736DAB3F6}" type="slidenum">
              <a:rPr lang="ko-KR" altLang="en-US" smtClean="0"/>
              <a:t>11</a:t>
            </a:fld>
            <a:endParaRPr lang="ko-KR" altLang="en-US"/>
          </a:p>
        </p:txBody>
      </p:sp>
    </p:spTree>
    <p:extLst>
      <p:ext uri="{BB962C8B-B14F-4D97-AF65-F5344CB8AC3E}">
        <p14:creationId xmlns:p14="http://schemas.microsoft.com/office/powerpoint/2010/main" val="161210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http://blog.cloudera.com/blog/2014/11/flafka-apache-flume-meets-apache-kafka-for-event-processing/</a:t>
            </a:r>
            <a:endParaRPr lang="ko-KR" altLang="en-US" dirty="0"/>
          </a:p>
        </p:txBody>
      </p:sp>
      <p:sp>
        <p:nvSpPr>
          <p:cNvPr id="4" name="슬라이드 번호 개체 틀 3"/>
          <p:cNvSpPr>
            <a:spLocks noGrp="1"/>
          </p:cNvSpPr>
          <p:nvPr>
            <p:ph type="sldNum" sz="quarter" idx="10"/>
          </p:nvPr>
        </p:nvSpPr>
        <p:spPr/>
        <p:txBody>
          <a:bodyPr/>
          <a:lstStyle/>
          <a:p>
            <a:fld id="{7D8E7F21-CE19-4493-8CE1-2E0736DAB3F6}" type="slidenum">
              <a:rPr lang="ko-KR" altLang="en-US" smtClean="0"/>
              <a:t>13</a:t>
            </a:fld>
            <a:endParaRPr lang="ko-KR" altLang="en-US"/>
          </a:p>
        </p:txBody>
      </p:sp>
    </p:spTree>
    <p:extLst>
      <p:ext uri="{BB962C8B-B14F-4D97-AF65-F5344CB8AC3E}">
        <p14:creationId xmlns:p14="http://schemas.microsoft.com/office/powerpoint/2010/main" val="155792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err="1"/>
              <a:t>IoT</a:t>
            </a:r>
            <a:r>
              <a:rPr lang="en-US" altLang="ko-KR" dirty="0"/>
              <a:t>-</a:t>
            </a:r>
            <a:r>
              <a:rPr lang="en-US" altLang="ko-KR" dirty="0" err="1"/>
              <a:t>FastData</a:t>
            </a:r>
            <a:r>
              <a:rPr lang="en-US" altLang="ko-KR" baseline="0" dirty="0"/>
              <a:t>-Cloud</a:t>
            </a:r>
            <a:r>
              <a:rPr lang="ko-KR" altLang="en-US" baseline="0" dirty="0"/>
              <a:t>에 기반한 </a:t>
            </a:r>
            <a:r>
              <a:rPr lang="en-US" altLang="ko-KR" baseline="0" dirty="0"/>
              <a:t>Container </a:t>
            </a:r>
            <a:r>
              <a:rPr lang="ko-KR" altLang="en-US" baseline="0" dirty="0"/>
              <a:t>대응 </a:t>
            </a:r>
            <a:r>
              <a:rPr lang="en-US" altLang="ko-KR" baseline="0" dirty="0" err="1"/>
              <a:t>SmartX</a:t>
            </a:r>
            <a:r>
              <a:rPr lang="en-US" altLang="ko-KR" baseline="0" dirty="0"/>
              <a:t>-mini</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4C571906-01D1-4A7D-9829-95F654BFAE3F}" type="slidenum">
              <a:rPr lang="ko-KR" altLang="en-US" smtClean="0">
                <a:solidFill>
                  <a:prstClr val="black"/>
                </a:solidFill>
              </a:rPr>
              <a:pPr/>
              <a:t>16</a:t>
            </a:fld>
            <a:endParaRPr lang="ko-KR" altLang="en-US">
              <a:solidFill>
                <a:prstClr val="black"/>
              </a:solidFill>
            </a:endParaRPr>
          </a:p>
        </p:txBody>
      </p:sp>
    </p:spTree>
    <p:extLst>
      <p:ext uri="{BB962C8B-B14F-4D97-AF65-F5344CB8AC3E}">
        <p14:creationId xmlns:p14="http://schemas.microsoft.com/office/powerpoint/2010/main" val="51839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43706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62920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497587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013141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4073195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88208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2070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625449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편집합니다</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42740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462273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편집합니다</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139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스타일을 편집합니다</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598984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782073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69870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297208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59680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solidFill>
                <a:prstClr val="black">
                  <a:tint val="75000"/>
                </a:prstClr>
              </a:solidFill>
            </a:endParaRPr>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310118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82490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76483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778024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solidFill>
                <a:prstClr val="black">
                  <a:tint val="75000"/>
                </a:prstClr>
              </a:solidFill>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solidFill>
                <a:prstClr val="black">
                  <a:tint val="75000"/>
                </a:prstClr>
              </a:solidFill>
            </a:endParaRPr>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743513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83732452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gif"/><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raw.githubusercontent.com/hypriot/flash/master/flash"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irror.nm.gist.ac.kr/getHypriotCon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mirror.nm.gist.ac.kr/getHypriot"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cs.docker.com/reference/commandline/build/"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gi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7.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9.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gif"/></Relationships>
</file>

<file path=ppt/slides/_rels/slide4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13.gif"/><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17" Type="http://schemas.openxmlformats.org/officeDocument/2006/relationships/image" Target="../media/image8.png"/><Relationship Id="rId2" Type="http://schemas.openxmlformats.org/officeDocument/2006/relationships/notesSlide" Target="../notesSlides/notesSlide4.xml"/><Relationship Id="rId16" Type="http://schemas.openxmlformats.org/officeDocument/2006/relationships/image" Target="../media/image34.png"/><Relationship Id="rId20"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a:solidFill>
                  <a:srgbClr val="3333FF"/>
                </a:solidFill>
              </a:rPr>
              <a:t>SmartX Labs </a:t>
            </a:r>
            <a:br>
              <a:rPr lang="en-US" altLang="ko-KR" sz="8800" dirty="0">
                <a:solidFill>
                  <a:srgbClr val="3333FF"/>
                </a:solidFill>
              </a:rPr>
            </a:br>
            <a:r>
              <a:rPr lang="en-US" altLang="ko-KR" sz="6000" dirty="0">
                <a:solidFill>
                  <a:srgbClr val="3333FF"/>
                </a:solidFill>
              </a:rPr>
              <a:t>for Computer Systems</a:t>
            </a:r>
            <a:endParaRPr lang="ko-KR" altLang="en-US" sz="6000" dirty="0"/>
          </a:p>
        </p:txBody>
      </p:sp>
      <p:sp>
        <p:nvSpPr>
          <p:cNvPr id="11" name="부제목 4"/>
          <p:cNvSpPr txBox="1">
            <a:spLocks/>
          </p:cNvSpPr>
          <p:nvPr/>
        </p:nvSpPr>
        <p:spPr>
          <a:xfrm>
            <a:off x="253678" y="3227120"/>
            <a:ext cx="4318322" cy="1367631"/>
          </a:xfrm>
          <a:prstGeom prst="rect">
            <a:avLst/>
          </a:prstGeom>
        </p:spPr>
        <p:txBody>
          <a:bodyPr/>
          <a:lstStyle/>
          <a:p>
            <a:pPr marL="342900" indent="-342900" algn="ctr" eaLnBrk="1" latinLnBrk="1" hangingPunct="1">
              <a:spcBef>
                <a:spcPct val="20000"/>
              </a:spcBef>
              <a:defRPr/>
            </a:pPr>
            <a:r>
              <a:rPr lang="en-US" altLang="ko-KR" sz="4000" dirty="0"/>
              <a:t> </a:t>
            </a:r>
            <a:r>
              <a:rPr lang="en-US" altLang="ko-KR" sz="4000" dirty="0" err="1"/>
              <a:t>InterConnect</a:t>
            </a:r>
            <a:r>
              <a:rPr lang="en-US" altLang="ko-KR" sz="4000" dirty="0"/>
              <a:t> Lab</a:t>
            </a:r>
          </a:p>
          <a:p>
            <a:pPr marL="342900" indent="-342900" algn="ctr" eaLnBrk="1" latinLnBrk="1" hangingPunct="1">
              <a:spcBef>
                <a:spcPct val="20000"/>
              </a:spcBef>
              <a:defRPr/>
            </a:pPr>
            <a:r>
              <a:rPr lang="en-US" altLang="ko-KR" sz="2800" dirty="0"/>
              <a:t>(2018,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a:t>NetCS Lab</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12056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noGrp="1"/>
          </p:cNvSpPr>
          <p:nvPr>
            <p:ph type="title"/>
          </p:nvPr>
        </p:nvSpPr>
        <p:spPr>
          <a:xfrm>
            <a:off x="508001" y="857250"/>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000" dirty="0">
                <a:solidFill>
                  <a:srgbClr val="0070C0"/>
                </a:solidFill>
              </a:rPr>
              <a:t>Kafka</a:t>
            </a:r>
            <a:endParaRPr lang="ko-KR" altLang="en-US" sz="3000" dirty="0">
              <a:solidFill>
                <a:srgbClr val="0070C0"/>
              </a:solidFill>
            </a:endParaRPr>
          </a:p>
        </p:txBody>
      </p:sp>
      <p:pic>
        <p:nvPicPr>
          <p:cNvPr id="3" name="내용 개체 틀 2"/>
          <p:cNvPicPr>
            <a:picLocks noGrp="1" noChangeAspect="1"/>
          </p:cNvPicPr>
          <p:nvPr>
            <p:ph idx="1"/>
          </p:nvPr>
        </p:nvPicPr>
        <p:blipFill>
          <a:blip r:embed="rId2"/>
          <a:stretch>
            <a:fillRect/>
          </a:stretch>
        </p:blipFill>
        <p:spPr>
          <a:xfrm>
            <a:off x="405083" y="2099201"/>
            <a:ext cx="6399567" cy="3527876"/>
          </a:xfrm>
          <a:prstGeom prst="rect">
            <a:avLst/>
          </a:prstGeom>
        </p:spPr>
      </p:pic>
      <p:sp>
        <p:nvSpPr>
          <p:cNvPr id="8" name="슬라이드 번호 개체 틀 7"/>
          <p:cNvSpPr>
            <a:spLocks noGrp="1"/>
          </p:cNvSpPr>
          <p:nvPr>
            <p:ph type="sldNum" sz="quarter" idx="12"/>
          </p:nvPr>
        </p:nvSpPr>
        <p:spPr/>
        <p:txBody>
          <a:bodyPr/>
          <a:lstStyle/>
          <a:p>
            <a:fld id="{7F40E447-5FD3-4621-8CF9-CF60F694702E}" type="slidenum">
              <a:rPr lang="ko-KR" altLang="en-US" smtClean="0"/>
              <a:t>10</a:t>
            </a:fld>
            <a:endParaRPr lang="ko-KR" altLang="en-US"/>
          </a:p>
        </p:txBody>
      </p:sp>
      <p:pic>
        <p:nvPicPr>
          <p:cNvPr id="7" name="Picture 4" descr="http://softwareengineeringdaily.com/wp-content/uploads/2015/08/kafka-logo-wi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0071" y="1234276"/>
            <a:ext cx="1406378" cy="739250"/>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83032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605235" y="1695939"/>
            <a:ext cx="3879448" cy="43264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70C0"/>
                </a:solidFill>
              </a:rPr>
              <a:t>Kafka Cluster</a:t>
            </a:r>
          </a:p>
          <a:p>
            <a:pPr algn="ctr"/>
            <a:endParaRPr lang="en-US" altLang="ko-KR" b="1"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en-US" altLang="ko-KR" sz="1350" dirty="0">
              <a:solidFill>
                <a:srgbClr val="0070C0"/>
              </a:solidFill>
            </a:endParaRPr>
          </a:p>
          <a:p>
            <a:pPr algn="ctr"/>
            <a:endParaRPr lang="ko-KR" altLang="en-US" sz="1350" dirty="0">
              <a:solidFill>
                <a:srgbClr val="0070C0"/>
              </a:solidFill>
            </a:endParaRPr>
          </a:p>
        </p:txBody>
      </p:sp>
      <p:sp>
        <p:nvSpPr>
          <p:cNvPr id="5" name="순서도: 직접 액세스 저장소 4"/>
          <p:cNvSpPr/>
          <p:nvPr/>
        </p:nvSpPr>
        <p:spPr>
          <a:xfrm>
            <a:off x="3610269" y="2354562"/>
            <a:ext cx="1869380" cy="641426"/>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1350" dirty="0"/>
              <a:t>broker1</a:t>
            </a:r>
            <a:endParaRPr lang="ko-KR" altLang="en-US" sz="1350" dirty="0"/>
          </a:p>
        </p:txBody>
      </p:sp>
      <p:sp>
        <p:nvSpPr>
          <p:cNvPr id="6" name="순서도: 자기 디스크 5"/>
          <p:cNvSpPr/>
          <p:nvPr/>
        </p:nvSpPr>
        <p:spPr>
          <a:xfrm>
            <a:off x="3729163" y="4741643"/>
            <a:ext cx="1631594" cy="116039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350" b="1" dirty="0"/>
              <a:t>Zookeeper</a:t>
            </a:r>
          </a:p>
          <a:p>
            <a:pPr algn="ctr"/>
            <a:r>
              <a:rPr lang="en-US" altLang="ko-KR" sz="1350" b="1" dirty="0"/>
              <a:t>Cluster</a:t>
            </a:r>
            <a:endParaRPr lang="ko-KR" altLang="en-US" sz="1350" b="1" dirty="0"/>
          </a:p>
        </p:txBody>
      </p:sp>
      <p:sp>
        <p:nvSpPr>
          <p:cNvPr id="7" name="타원 6"/>
          <p:cNvSpPr/>
          <p:nvPr/>
        </p:nvSpPr>
        <p:spPr>
          <a:xfrm>
            <a:off x="504754" y="2761828"/>
            <a:ext cx="1447217" cy="1447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350" dirty="0"/>
              <a:t>Producer</a:t>
            </a:r>
            <a:endParaRPr lang="ko-KR" altLang="en-US" sz="1350" dirty="0"/>
          </a:p>
        </p:txBody>
      </p:sp>
      <p:sp>
        <p:nvSpPr>
          <p:cNvPr id="8" name="타원 7"/>
          <p:cNvSpPr/>
          <p:nvPr/>
        </p:nvSpPr>
        <p:spPr>
          <a:xfrm>
            <a:off x="7261329" y="2670904"/>
            <a:ext cx="1629065" cy="16290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350" dirty="0"/>
              <a:t>Consumer</a:t>
            </a:r>
            <a:endParaRPr lang="ko-KR" altLang="en-US" sz="1350" dirty="0"/>
          </a:p>
        </p:txBody>
      </p:sp>
      <p:cxnSp>
        <p:nvCxnSpPr>
          <p:cNvPr id="10" name="직선 화살표 연결선 9"/>
          <p:cNvCxnSpPr>
            <a:stCxn id="7" idx="6"/>
            <a:endCxn id="5" idx="1"/>
          </p:cNvCxnSpPr>
          <p:nvPr/>
        </p:nvCxnSpPr>
        <p:spPr>
          <a:xfrm flipV="1">
            <a:off x="1951971" y="2675274"/>
            <a:ext cx="1658298" cy="81016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5" idx="4"/>
            <a:endCxn id="8" idx="2"/>
          </p:cNvCxnSpPr>
          <p:nvPr/>
        </p:nvCxnSpPr>
        <p:spPr>
          <a:xfrm>
            <a:off x="5479649" y="2675274"/>
            <a:ext cx="1781681" cy="81016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순서도: 직접 액세스 저장소 28"/>
          <p:cNvSpPr/>
          <p:nvPr/>
        </p:nvSpPr>
        <p:spPr>
          <a:xfrm>
            <a:off x="3610269" y="3166180"/>
            <a:ext cx="1869380" cy="644339"/>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1350" dirty="0"/>
              <a:t>Broker2</a:t>
            </a:r>
          </a:p>
          <a:p>
            <a:pPr algn="ctr"/>
            <a:r>
              <a:rPr lang="en-US" altLang="ko-KR" sz="1350" dirty="0"/>
              <a:t>(Leader)</a:t>
            </a:r>
            <a:endParaRPr lang="ko-KR" altLang="en-US" sz="1350" dirty="0"/>
          </a:p>
        </p:txBody>
      </p:sp>
      <p:sp>
        <p:nvSpPr>
          <p:cNvPr id="30" name="순서도: 직접 액세스 저장소 29"/>
          <p:cNvSpPr/>
          <p:nvPr/>
        </p:nvSpPr>
        <p:spPr>
          <a:xfrm>
            <a:off x="3610269" y="3977800"/>
            <a:ext cx="1869380" cy="644339"/>
          </a:xfrm>
          <a:prstGeom prst="flowChartMagneticDrum">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1350" dirty="0"/>
              <a:t>broker3</a:t>
            </a:r>
            <a:endParaRPr lang="ko-KR" altLang="en-US" sz="1350" dirty="0"/>
          </a:p>
        </p:txBody>
      </p:sp>
      <p:cxnSp>
        <p:nvCxnSpPr>
          <p:cNvPr id="38" name="직선 화살표 연결선 37"/>
          <p:cNvCxnSpPr>
            <a:stCxn id="7" idx="6"/>
            <a:endCxn id="29" idx="1"/>
          </p:cNvCxnSpPr>
          <p:nvPr/>
        </p:nvCxnSpPr>
        <p:spPr>
          <a:xfrm>
            <a:off x="1951971" y="3485437"/>
            <a:ext cx="1658298" cy="29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7" idx="6"/>
            <a:endCxn id="30" idx="1"/>
          </p:cNvCxnSpPr>
          <p:nvPr/>
        </p:nvCxnSpPr>
        <p:spPr>
          <a:xfrm>
            <a:off x="1951971" y="3485436"/>
            <a:ext cx="1658298" cy="814533"/>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stCxn id="29" idx="4"/>
            <a:endCxn id="8" idx="2"/>
          </p:cNvCxnSpPr>
          <p:nvPr/>
        </p:nvCxnSpPr>
        <p:spPr>
          <a:xfrm flipV="1">
            <a:off x="5479649" y="3485437"/>
            <a:ext cx="1781681" cy="29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30" idx="4"/>
            <a:endCxn id="8" idx="2"/>
          </p:cNvCxnSpPr>
          <p:nvPr/>
        </p:nvCxnSpPr>
        <p:spPr>
          <a:xfrm flipV="1">
            <a:off x="5479649" y="3485436"/>
            <a:ext cx="1781681" cy="814533"/>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888408" y="2675375"/>
            <a:ext cx="1574342" cy="364699"/>
          </a:xfrm>
          <a:prstGeom prst="rect">
            <a:avLst/>
          </a:prstGeom>
          <a:noFill/>
        </p:spPr>
        <p:txBody>
          <a:bodyPr wrap="square" rtlCol="0">
            <a:spAutoFit/>
          </a:bodyPr>
          <a:lstStyle/>
          <a:p>
            <a:pPr algn="ctr"/>
            <a:r>
              <a:rPr lang="en-US" altLang="ko-KR" sz="1350" b="1" dirty="0">
                <a:solidFill>
                  <a:srgbClr val="FF0000"/>
                </a:solidFill>
              </a:rPr>
              <a:t>TCP Protocol</a:t>
            </a:r>
            <a:endParaRPr lang="ko-KR" altLang="en-US" sz="1350" b="1" dirty="0">
              <a:solidFill>
                <a:srgbClr val="FF0000"/>
              </a:solidFill>
            </a:endParaRPr>
          </a:p>
        </p:txBody>
      </p:sp>
      <p:sp>
        <p:nvSpPr>
          <p:cNvPr id="17" name="TextBox 16"/>
          <p:cNvSpPr txBox="1"/>
          <p:nvPr/>
        </p:nvSpPr>
        <p:spPr>
          <a:xfrm>
            <a:off x="5627167" y="2675375"/>
            <a:ext cx="1574342" cy="364699"/>
          </a:xfrm>
          <a:prstGeom prst="rect">
            <a:avLst/>
          </a:prstGeom>
          <a:noFill/>
        </p:spPr>
        <p:txBody>
          <a:bodyPr wrap="square" rtlCol="0">
            <a:spAutoFit/>
          </a:bodyPr>
          <a:lstStyle/>
          <a:p>
            <a:pPr algn="ctr"/>
            <a:r>
              <a:rPr lang="en-US" altLang="ko-KR" sz="1350" b="1" dirty="0">
                <a:solidFill>
                  <a:srgbClr val="FF0000"/>
                </a:solidFill>
              </a:rPr>
              <a:t>TCP Protocol</a:t>
            </a:r>
            <a:endParaRPr lang="ko-KR" altLang="en-US" sz="1350" b="1" dirty="0">
              <a:solidFill>
                <a:srgbClr val="FF0000"/>
              </a:solidFill>
            </a:endParaRPr>
          </a:p>
        </p:txBody>
      </p:sp>
      <p:sp>
        <p:nvSpPr>
          <p:cNvPr id="18" name="제목 1"/>
          <p:cNvSpPr txBox="1">
            <a:spLocks/>
          </p:cNvSpPr>
          <p:nvPr/>
        </p:nvSpPr>
        <p:spPr>
          <a:xfrm>
            <a:off x="508001" y="370936"/>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3000" dirty="0">
                <a:solidFill>
                  <a:srgbClr val="0070C0"/>
                </a:solidFill>
              </a:rPr>
              <a:t>Kafka: Architecture</a:t>
            </a:r>
            <a:endParaRPr lang="ko-KR" altLang="en-US" sz="3000" dirty="0">
              <a:solidFill>
                <a:srgbClr val="0070C0"/>
              </a:solidFill>
            </a:endParaRPr>
          </a:p>
        </p:txBody>
      </p:sp>
      <p:sp>
        <p:nvSpPr>
          <p:cNvPr id="19"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30022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92169" y="1445847"/>
            <a:ext cx="8574902" cy="4332222"/>
            <a:chOff x="925830" y="1992631"/>
            <a:chExt cx="7307580" cy="3691945"/>
          </a:xfrm>
        </p:grpSpPr>
        <p:sp>
          <p:nvSpPr>
            <p:cNvPr id="4" name="모서리가 둥근 직사각형 3"/>
            <p:cNvSpPr/>
            <p:nvPr/>
          </p:nvSpPr>
          <p:spPr>
            <a:xfrm>
              <a:off x="925830" y="1992631"/>
              <a:ext cx="7307580" cy="35813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Zookeeper</a:t>
              </a:r>
              <a:endParaRPr lang="ko-KR" altLang="en-US" sz="1600" dirty="0"/>
            </a:p>
          </p:txBody>
        </p:sp>
        <p:sp>
          <p:nvSpPr>
            <p:cNvPr id="5" name="모서리가 둥근 직사각형 4"/>
            <p:cNvSpPr/>
            <p:nvPr/>
          </p:nvSpPr>
          <p:spPr>
            <a:xfrm>
              <a:off x="925830" y="2573416"/>
              <a:ext cx="1135380" cy="35813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t>Producers(Pi #1)</a:t>
              </a:r>
              <a:endParaRPr lang="ko-KR" altLang="en-US" sz="1050" dirty="0"/>
            </a:p>
          </p:txBody>
        </p:sp>
        <p:grpSp>
          <p:nvGrpSpPr>
            <p:cNvPr id="78" name="그룹 77"/>
            <p:cNvGrpSpPr/>
            <p:nvPr/>
          </p:nvGrpSpPr>
          <p:grpSpPr>
            <a:xfrm>
              <a:off x="3049030" y="2604967"/>
              <a:ext cx="1462010" cy="648773"/>
              <a:chOff x="4018280" y="2288221"/>
              <a:chExt cx="1473200" cy="1316038"/>
            </a:xfrm>
          </p:grpSpPr>
          <p:sp>
            <p:nvSpPr>
              <p:cNvPr id="6" name="모서리가 둥근 직사각형 5"/>
              <p:cNvSpPr/>
              <p:nvPr/>
            </p:nvSpPr>
            <p:spPr>
              <a:xfrm>
                <a:off x="4018280" y="2288221"/>
                <a:ext cx="1473200" cy="1316038"/>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t>Node 0 (Master)</a:t>
                </a:r>
              </a:p>
              <a:p>
                <a:pPr algn="ctr"/>
                <a:endParaRPr lang="en-US" altLang="ko-KR" sz="900" dirty="0"/>
              </a:p>
              <a:p>
                <a:pPr algn="ctr"/>
                <a:endParaRPr lang="en-US" altLang="ko-KR" sz="900" dirty="0"/>
              </a:p>
              <a:p>
                <a:pPr algn="ctr"/>
                <a:endParaRPr lang="en-US" altLang="ko-KR" sz="900" dirty="0"/>
              </a:p>
              <a:p>
                <a:pPr algn="ctr"/>
                <a:endParaRPr lang="en-US" altLang="ko-KR" sz="900" dirty="0"/>
              </a:p>
              <a:p>
                <a:pPr algn="ctr"/>
                <a:endParaRPr lang="ko-KR" altLang="en-US" sz="900" dirty="0"/>
              </a:p>
            </p:txBody>
          </p:sp>
          <p:sp>
            <p:nvSpPr>
              <p:cNvPr id="7" name="모서리가 둥근 직사각형 6"/>
              <p:cNvSpPr/>
              <p:nvPr/>
            </p:nvSpPr>
            <p:spPr>
              <a:xfrm>
                <a:off x="4312920" y="2550634"/>
                <a:ext cx="883920" cy="789622"/>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Broker 0</a:t>
                </a:r>
                <a:endParaRPr lang="ko-KR" altLang="en-US" sz="1600" dirty="0"/>
              </a:p>
            </p:txBody>
          </p:sp>
        </p:grpSp>
        <p:grpSp>
          <p:nvGrpSpPr>
            <p:cNvPr id="79" name="그룹 78"/>
            <p:cNvGrpSpPr/>
            <p:nvPr/>
          </p:nvGrpSpPr>
          <p:grpSpPr>
            <a:xfrm>
              <a:off x="3642362" y="3383757"/>
              <a:ext cx="1462010" cy="648773"/>
              <a:chOff x="5196840" y="3718241"/>
              <a:chExt cx="1473200" cy="1316038"/>
            </a:xfrm>
          </p:grpSpPr>
          <p:sp>
            <p:nvSpPr>
              <p:cNvPr id="8" name="모서리가 둥근 직사각형 7"/>
              <p:cNvSpPr/>
              <p:nvPr/>
            </p:nvSpPr>
            <p:spPr>
              <a:xfrm>
                <a:off x="5196840" y="3718241"/>
                <a:ext cx="1473200" cy="1316038"/>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t>Node 1 (Slave 1)</a:t>
                </a:r>
              </a:p>
              <a:p>
                <a:pPr algn="ctr"/>
                <a:endParaRPr lang="en-US" altLang="ko-KR" sz="900" dirty="0"/>
              </a:p>
              <a:p>
                <a:pPr algn="ctr"/>
                <a:endParaRPr lang="en-US" altLang="ko-KR" sz="900" dirty="0"/>
              </a:p>
              <a:p>
                <a:pPr algn="ctr"/>
                <a:endParaRPr lang="en-US" altLang="ko-KR" sz="900" dirty="0"/>
              </a:p>
              <a:p>
                <a:pPr algn="ctr"/>
                <a:endParaRPr lang="en-US" altLang="ko-KR" sz="900" dirty="0"/>
              </a:p>
              <a:p>
                <a:pPr algn="ctr"/>
                <a:endParaRPr lang="ko-KR" altLang="en-US" sz="900" dirty="0"/>
              </a:p>
            </p:txBody>
          </p:sp>
          <p:sp>
            <p:nvSpPr>
              <p:cNvPr id="9" name="모서리가 둥근 직사각형 8"/>
              <p:cNvSpPr/>
              <p:nvPr/>
            </p:nvSpPr>
            <p:spPr>
              <a:xfrm>
                <a:off x="5491480" y="3980654"/>
                <a:ext cx="883920" cy="789622"/>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Broker 1</a:t>
                </a:r>
                <a:endParaRPr lang="ko-KR" altLang="en-US" sz="1600" dirty="0"/>
              </a:p>
            </p:txBody>
          </p:sp>
        </p:grpSp>
        <p:grpSp>
          <p:nvGrpSpPr>
            <p:cNvPr id="80" name="그룹 79"/>
            <p:cNvGrpSpPr/>
            <p:nvPr/>
          </p:nvGrpSpPr>
          <p:grpSpPr>
            <a:xfrm>
              <a:off x="4274425" y="4189738"/>
              <a:ext cx="1462010" cy="648773"/>
              <a:chOff x="6375400" y="5148261"/>
              <a:chExt cx="1473200" cy="1316038"/>
            </a:xfrm>
          </p:grpSpPr>
          <p:sp>
            <p:nvSpPr>
              <p:cNvPr id="10" name="모서리가 둥근 직사각형 9"/>
              <p:cNvSpPr/>
              <p:nvPr/>
            </p:nvSpPr>
            <p:spPr>
              <a:xfrm>
                <a:off x="6375400" y="5148261"/>
                <a:ext cx="1473200" cy="1316038"/>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t>Node 2 (Slave 2)</a:t>
                </a:r>
              </a:p>
              <a:p>
                <a:pPr algn="ctr"/>
                <a:endParaRPr lang="en-US" altLang="ko-KR" sz="900" dirty="0"/>
              </a:p>
              <a:p>
                <a:pPr algn="ctr"/>
                <a:endParaRPr lang="en-US" altLang="ko-KR" sz="900" dirty="0"/>
              </a:p>
              <a:p>
                <a:pPr algn="ctr"/>
                <a:endParaRPr lang="en-US" altLang="ko-KR" sz="900" dirty="0"/>
              </a:p>
              <a:p>
                <a:pPr algn="ctr"/>
                <a:endParaRPr lang="en-US" altLang="ko-KR" sz="900" dirty="0"/>
              </a:p>
              <a:p>
                <a:pPr algn="ctr"/>
                <a:endParaRPr lang="ko-KR" altLang="en-US" sz="900" dirty="0"/>
              </a:p>
            </p:txBody>
          </p:sp>
          <p:sp>
            <p:nvSpPr>
              <p:cNvPr id="11" name="모서리가 둥근 직사각형 10"/>
              <p:cNvSpPr/>
              <p:nvPr/>
            </p:nvSpPr>
            <p:spPr>
              <a:xfrm>
                <a:off x="6670040" y="5410674"/>
                <a:ext cx="883920" cy="789622"/>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Broker 2</a:t>
                </a:r>
                <a:endParaRPr lang="ko-KR" altLang="en-US" sz="1600" dirty="0"/>
              </a:p>
            </p:txBody>
          </p:sp>
        </p:grpSp>
        <p:sp>
          <p:nvSpPr>
            <p:cNvPr id="12" name="모서리가 둥근 직사각형 11"/>
            <p:cNvSpPr/>
            <p:nvPr/>
          </p:nvSpPr>
          <p:spPr>
            <a:xfrm>
              <a:off x="7098030" y="3842741"/>
              <a:ext cx="1135380" cy="3581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t>Consumers</a:t>
              </a:r>
            </a:p>
            <a:p>
              <a:pPr algn="ctr"/>
              <a:r>
                <a:rPr lang="en-US" altLang="ko-KR" sz="1050" dirty="0"/>
                <a:t>(Spark Streaming)</a:t>
              </a:r>
              <a:endParaRPr lang="ko-KR" altLang="en-US" sz="1050" dirty="0"/>
            </a:p>
          </p:txBody>
        </p:sp>
        <p:sp>
          <p:nvSpPr>
            <p:cNvPr id="13" name="모서리가 둥근 직사각형 12"/>
            <p:cNvSpPr/>
            <p:nvPr/>
          </p:nvSpPr>
          <p:spPr>
            <a:xfrm>
              <a:off x="925830" y="3237010"/>
              <a:ext cx="1135380" cy="35813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t>Producers(Pi #2)</a:t>
              </a:r>
              <a:endParaRPr lang="ko-KR" altLang="en-US" sz="1050" dirty="0"/>
            </a:p>
          </p:txBody>
        </p:sp>
        <p:sp>
          <p:nvSpPr>
            <p:cNvPr id="14" name="모서리가 둥근 직사각형 13"/>
            <p:cNvSpPr/>
            <p:nvPr/>
          </p:nvSpPr>
          <p:spPr>
            <a:xfrm>
              <a:off x="925830" y="5326437"/>
              <a:ext cx="1135380" cy="35813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t>Producers(Pi #20)</a:t>
              </a:r>
              <a:endParaRPr lang="ko-KR" altLang="en-US" sz="1050" dirty="0"/>
            </a:p>
          </p:txBody>
        </p:sp>
        <p:cxnSp>
          <p:nvCxnSpPr>
            <p:cNvPr id="16" name="직선 화살표 연결선 15"/>
            <p:cNvCxnSpPr>
              <a:stCxn id="5" idx="3"/>
              <a:endCxn id="7" idx="1"/>
            </p:cNvCxnSpPr>
            <p:nvPr/>
          </p:nvCxnSpPr>
          <p:spPr>
            <a:xfrm>
              <a:off x="2061210" y="2752486"/>
              <a:ext cx="1280221" cy="17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a:stCxn id="5" idx="3"/>
              <a:endCxn id="9" idx="1"/>
            </p:cNvCxnSpPr>
            <p:nvPr/>
          </p:nvCxnSpPr>
          <p:spPr>
            <a:xfrm>
              <a:off x="2061211" y="2752486"/>
              <a:ext cx="1873553" cy="9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5" idx="3"/>
              <a:endCxn id="11" idx="1"/>
            </p:cNvCxnSpPr>
            <p:nvPr/>
          </p:nvCxnSpPr>
          <p:spPr>
            <a:xfrm>
              <a:off x="2061210" y="2752486"/>
              <a:ext cx="2505617" cy="1761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13" idx="3"/>
              <a:endCxn id="7" idx="1"/>
            </p:cNvCxnSpPr>
            <p:nvPr/>
          </p:nvCxnSpPr>
          <p:spPr>
            <a:xfrm flipV="1">
              <a:off x="2061210" y="2928963"/>
              <a:ext cx="1280221"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13" idx="3"/>
              <a:endCxn id="9" idx="1"/>
            </p:cNvCxnSpPr>
            <p:nvPr/>
          </p:nvCxnSpPr>
          <p:spPr>
            <a:xfrm>
              <a:off x="2061211" y="3416079"/>
              <a:ext cx="1873553" cy="29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13" idx="3"/>
              <a:endCxn id="11" idx="1"/>
            </p:cNvCxnSpPr>
            <p:nvPr/>
          </p:nvCxnSpPr>
          <p:spPr>
            <a:xfrm>
              <a:off x="2061210" y="3416080"/>
              <a:ext cx="2505617" cy="109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14" idx="3"/>
              <a:endCxn id="7" idx="1"/>
            </p:cNvCxnSpPr>
            <p:nvPr/>
          </p:nvCxnSpPr>
          <p:spPr>
            <a:xfrm flipV="1">
              <a:off x="2061210" y="2928962"/>
              <a:ext cx="1280221" cy="257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stCxn id="14" idx="3"/>
              <a:endCxn id="9" idx="1"/>
            </p:cNvCxnSpPr>
            <p:nvPr/>
          </p:nvCxnSpPr>
          <p:spPr>
            <a:xfrm flipV="1">
              <a:off x="2061211" y="3707752"/>
              <a:ext cx="1873553" cy="179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a:stCxn id="14" idx="3"/>
              <a:endCxn id="11" idx="1"/>
            </p:cNvCxnSpPr>
            <p:nvPr/>
          </p:nvCxnSpPr>
          <p:spPr>
            <a:xfrm flipV="1">
              <a:off x="2061210" y="4513733"/>
              <a:ext cx="2505617" cy="99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stCxn id="12" idx="1"/>
              <a:endCxn id="7" idx="3"/>
            </p:cNvCxnSpPr>
            <p:nvPr/>
          </p:nvCxnSpPr>
          <p:spPr>
            <a:xfrm flipH="1" flipV="1">
              <a:off x="4218637" y="2928963"/>
              <a:ext cx="2879393" cy="109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12" idx="1"/>
              <a:endCxn id="9" idx="3"/>
            </p:cNvCxnSpPr>
            <p:nvPr/>
          </p:nvCxnSpPr>
          <p:spPr>
            <a:xfrm flipH="1" flipV="1">
              <a:off x="4811970" y="3707752"/>
              <a:ext cx="2286061" cy="314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12" idx="1"/>
              <a:endCxn id="11" idx="3"/>
            </p:cNvCxnSpPr>
            <p:nvPr/>
          </p:nvCxnSpPr>
          <p:spPr>
            <a:xfrm flipH="1">
              <a:off x="5444032" y="4021811"/>
              <a:ext cx="1653998" cy="49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flipH="1" flipV="1">
              <a:off x="3755102" y="2368925"/>
              <a:ext cx="8267" cy="23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4" name="그룹 83"/>
            <p:cNvGrpSpPr/>
            <p:nvPr/>
          </p:nvGrpSpPr>
          <p:grpSpPr>
            <a:xfrm>
              <a:off x="4811970" y="4995367"/>
              <a:ext cx="1462010" cy="648773"/>
              <a:chOff x="6375400" y="5148261"/>
              <a:chExt cx="1473200" cy="1316038"/>
            </a:xfrm>
          </p:grpSpPr>
          <p:sp>
            <p:nvSpPr>
              <p:cNvPr id="85" name="모서리가 둥근 직사각형 84"/>
              <p:cNvSpPr/>
              <p:nvPr/>
            </p:nvSpPr>
            <p:spPr>
              <a:xfrm>
                <a:off x="6375400" y="5148261"/>
                <a:ext cx="1473200" cy="1316038"/>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t>Node 3 (Slave 3)</a:t>
                </a:r>
              </a:p>
              <a:p>
                <a:pPr algn="ctr"/>
                <a:endParaRPr lang="en-US" altLang="ko-KR" sz="900" dirty="0"/>
              </a:p>
              <a:p>
                <a:pPr algn="ctr"/>
                <a:endParaRPr lang="en-US" altLang="ko-KR" sz="900" dirty="0"/>
              </a:p>
              <a:p>
                <a:pPr algn="ctr"/>
                <a:endParaRPr lang="en-US" altLang="ko-KR" sz="900" dirty="0"/>
              </a:p>
              <a:p>
                <a:pPr algn="ctr"/>
                <a:endParaRPr lang="en-US" altLang="ko-KR" sz="900" dirty="0"/>
              </a:p>
              <a:p>
                <a:pPr algn="ctr"/>
                <a:endParaRPr lang="ko-KR" altLang="en-US" sz="900" dirty="0"/>
              </a:p>
            </p:txBody>
          </p:sp>
          <p:sp>
            <p:nvSpPr>
              <p:cNvPr id="86" name="모서리가 둥근 직사각형 85"/>
              <p:cNvSpPr/>
              <p:nvPr/>
            </p:nvSpPr>
            <p:spPr>
              <a:xfrm>
                <a:off x="6670040" y="5410674"/>
                <a:ext cx="883920" cy="789622"/>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Broker 3</a:t>
                </a:r>
                <a:endParaRPr lang="ko-KR" altLang="en-US" sz="1600" dirty="0"/>
              </a:p>
            </p:txBody>
          </p:sp>
        </p:grpSp>
        <p:cxnSp>
          <p:nvCxnSpPr>
            <p:cNvPr id="90" name="직선 화살표 연결선 89"/>
            <p:cNvCxnSpPr>
              <a:stCxn id="14" idx="3"/>
              <a:endCxn id="86" idx="1"/>
            </p:cNvCxnSpPr>
            <p:nvPr/>
          </p:nvCxnSpPr>
          <p:spPr>
            <a:xfrm flipV="1">
              <a:off x="2061210" y="5319362"/>
              <a:ext cx="3043161" cy="18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a:stCxn id="13" idx="3"/>
              <a:endCxn id="86" idx="1"/>
            </p:cNvCxnSpPr>
            <p:nvPr/>
          </p:nvCxnSpPr>
          <p:spPr>
            <a:xfrm>
              <a:off x="2061210" y="3416079"/>
              <a:ext cx="3043161" cy="1903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a:stCxn id="5" idx="3"/>
              <a:endCxn id="86" idx="1"/>
            </p:cNvCxnSpPr>
            <p:nvPr/>
          </p:nvCxnSpPr>
          <p:spPr>
            <a:xfrm>
              <a:off x="2061210" y="2752486"/>
              <a:ext cx="3043161" cy="2566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stCxn id="12" idx="1"/>
              <a:endCxn id="86" idx="3"/>
            </p:cNvCxnSpPr>
            <p:nvPr/>
          </p:nvCxnSpPr>
          <p:spPr>
            <a:xfrm flipH="1">
              <a:off x="5981577" y="4021811"/>
              <a:ext cx="1116453" cy="1297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p:cNvCxnSpPr/>
            <p:nvPr/>
          </p:nvCxnSpPr>
          <p:spPr>
            <a:xfrm flipH="1" flipV="1">
              <a:off x="7598497" y="2368924"/>
              <a:ext cx="45720" cy="148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flipH="1" flipV="1">
              <a:off x="4676686" y="2346036"/>
              <a:ext cx="36473" cy="102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flipH="1" flipV="1">
              <a:off x="5308228" y="2368924"/>
              <a:ext cx="64856" cy="1821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flipH="1" flipV="1">
              <a:off x="5873551" y="2368925"/>
              <a:ext cx="93293" cy="2619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141221" y="4035721"/>
              <a:ext cx="577035" cy="853778"/>
            </a:xfrm>
            <a:prstGeom prst="rect">
              <a:avLst/>
            </a:prstGeom>
            <a:noFill/>
          </p:spPr>
          <p:txBody>
            <a:bodyPr vert="eaVert" wrap="square" rtlCol="0">
              <a:spAutoFit/>
            </a:bodyPr>
            <a:lstStyle/>
            <a:p>
              <a:r>
                <a:rPr lang="en-US" altLang="ko-KR" sz="1600" dirty="0"/>
                <a:t>. . . . . . . . </a:t>
              </a:r>
            </a:p>
          </p:txBody>
        </p:sp>
      </p:grpSp>
      <p:sp>
        <p:nvSpPr>
          <p:cNvPr id="43" name="제목 1"/>
          <p:cNvSpPr txBox="1">
            <a:spLocks/>
          </p:cNvSpPr>
          <p:nvPr/>
        </p:nvSpPr>
        <p:spPr>
          <a:xfrm>
            <a:off x="508001" y="309807"/>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3000" dirty="0">
                <a:solidFill>
                  <a:srgbClr val="0070C0"/>
                </a:solidFill>
              </a:rPr>
              <a:t>Cont’d</a:t>
            </a:r>
            <a:endParaRPr lang="ko-KR" altLang="en-US" sz="3000" dirty="0">
              <a:solidFill>
                <a:srgbClr val="0070C0"/>
              </a:solidFill>
            </a:endParaRPr>
          </a:p>
        </p:txBody>
      </p:sp>
      <p:sp>
        <p:nvSpPr>
          <p:cNvPr id="44"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1696860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389389" y="1316699"/>
            <a:ext cx="7100750" cy="4341152"/>
          </a:xfrm>
        </p:spPr>
        <p:txBody>
          <a:bodyPr>
            <a:normAutofit/>
          </a:bodyPr>
          <a:lstStyle/>
          <a:p>
            <a:r>
              <a:rPr lang="en-US" altLang="ko-KR" sz="2800" b="1" dirty="0" err="1"/>
              <a:t>Flafka</a:t>
            </a:r>
            <a:br>
              <a:rPr lang="en-US" altLang="ko-KR" sz="2000" dirty="0"/>
            </a:br>
            <a:r>
              <a:rPr lang="en-US" altLang="ko-KR" sz="1600" dirty="0"/>
              <a:t>: Apache Flume Meets Apache Kafka for Event Processing</a:t>
            </a:r>
            <a:endParaRPr lang="en-US" altLang="ko-KR" sz="2000" dirty="0"/>
          </a:p>
          <a:p>
            <a:pPr marL="0" indent="0">
              <a:buNone/>
            </a:pPr>
            <a:endParaRPr lang="ko-KR" altLang="en-US" sz="2000" dirty="0"/>
          </a:p>
        </p:txBody>
      </p:sp>
      <p:pic>
        <p:nvPicPr>
          <p:cNvPr id="1026" name="Picture 2" descr="http://blog.cloudera.com/wp-content/uploads/2014/11/flafka-f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58" y="2086708"/>
            <a:ext cx="6838386" cy="3362998"/>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1"/>
          <p:cNvSpPr txBox="1">
            <a:spLocks/>
          </p:cNvSpPr>
          <p:nvPr/>
        </p:nvSpPr>
        <p:spPr>
          <a:xfrm>
            <a:off x="508001" y="169343"/>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3000" dirty="0">
                <a:solidFill>
                  <a:srgbClr val="0070C0"/>
                </a:solidFill>
              </a:rPr>
              <a:t>Kafka: with Flume</a:t>
            </a:r>
            <a:endParaRPr lang="ko-KR" altLang="en-US" sz="3000" dirty="0">
              <a:solidFill>
                <a:srgbClr val="0070C0"/>
              </a:solidFill>
            </a:endParaRPr>
          </a:p>
        </p:txBody>
      </p:sp>
      <p:sp>
        <p:nvSpPr>
          <p:cNvPr id="6"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485709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A8C4E9-C78C-421A-ABCD-60FDAFBA7D9F}" type="slidenum">
              <a:rPr kumimoji="0" lang="ko-KR" altLang="en-US" sz="900" b="0" i="0" u="none" strike="noStrike" kern="1200" cap="none" spc="0" normalizeH="0" baseline="0" noProof="0" smtClean="0">
                <a:ln>
                  <a:noFill/>
                </a:ln>
                <a:solidFill>
                  <a:srgbClr val="90C226"/>
                </a:solidFill>
                <a:effectLst/>
                <a:uLnTx/>
                <a:uFillTx/>
                <a:latin typeface="Trebuchet MS" panose="020B0603020202020204"/>
                <a:ea typeface="HY그래픽M" panose="02030600000101010101" pitchFamily="18"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900" b="0" i="0" u="none" strike="noStrike" kern="1200" cap="none" spc="0" normalizeH="0" baseline="0" noProof="0">
              <a:ln>
                <a:noFill/>
              </a:ln>
              <a:solidFill>
                <a:srgbClr val="90C226"/>
              </a:solidFill>
              <a:effectLst/>
              <a:uLnTx/>
              <a:uFillTx/>
              <a:latin typeface="Trebuchet MS" panose="020B0603020202020204"/>
              <a:ea typeface="HY그래픽M" panose="02030600000101010101" pitchFamily="18" charset="-127"/>
              <a:cs typeface="+mn-cs"/>
            </a:endParaRPr>
          </a:p>
        </p:txBody>
      </p:sp>
      <p:sp>
        <p:nvSpPr>
          <p:cNvPr id="12" name="내용 개체 틀 2"/>
          <p:cNvSpPr>
            <a:spLocks noGrp="1"/>
          </p:cNvSpPr>
          <p:nvPr>
            <p:ph idx="1"/>
          </p:nvPr>
        </p:nvSpPr>
        <p:spPr>
          <a:xfrm>
            <a:off x="626074" y="3581875"/>
            <a:ext cx="6943126" cy="2088745"/>
          </a:xfrm>
        </p:spPr>
        <p:txBody>
          <a:bodyPr>
            <a:noAutofit/>
          </a:bodyPr>
          <a:lstStyle/>
          <a:p>
            <a:r>
              <a:rPr lang="en-US" altLang="ko-KR" sz="2400"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400" dirty="0"/>
          </a:p>
        </p:txBody>
      </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01" y="782595"/>
            <a:ext cx="2743010" cy="2443353"/>
          </a:xfrm>
          <a:prstGeom prst="rect">
            <a:avLst/>
          </a:prstGeom>
        </p:spPr>
      </p:pic>
      <p:sp>
        <p:nvSpPr>
          <p:cNvPr id="6"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261657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ctrTitle"/>
          </p:nvPr>
        </p:nvSpPr>
        <p:spPr>
          <a:xfrm>
            <a:off x="-550913" y="2404534"/>
            <a:ext cx="9189736" cy="1646302"/>
          </a:xfrm>
        </p:spPr>
        <p:txBody>
          <a:bodyPr/>
          <a:lstStyle/>
          <a:p>
            <a:r>
              <a:rPr lang="en-US" altLang="ko-KR" dirty="0">
                <a:solidFill>
                  <a:schemeClr val="tx1"/>
                </a:solidFill>
              </a:rPr>
              <a:t>Connecting Configuration</a:t>
            </a:r>
            <a:br>
              <a:rPr lang="en-US" altLang="ko-KR" dirty="0">
                <a:solidFill>
                  <a:schemeClr val="tx1"/>
                </a:solidFill>
              </a:rPr>
            </a:br>
            <a:r>
              <a:rPr lang="en-US" altLang="ko-KR" dirty="0">
                <a:solidFill>
                  <a:schemeClr val="tx1"/>
                </a:solidFill>
              </a:rPr>
              <a:t>on NUC</a:t>
            </a:r>
            <a:endParaRPr lang="ko-KR" altLang="en-US" dirty="0">
              <a:solidFill>
                <a:schemeClr val="tx1"/>
              </a:solidFill>
            </a:endParaRPr>
          </a:p>
        </p:txBody>
      </p:sp>
      <p:sp>
        <p:nvSpPr>
          <p:cNvPr id="9" name="슬라이드 번호 개체 틀 8"/>
          <p:cNvSpPr>
            <a:spLocks noGrp="1"/>
          </p:cNvSpPr>
          <p:nvPr>
            <p:ph type="sldNum" sz="quarter" idx="12"/>
          </p:nvPr>
        </p:nvSpPr>
        <p:spPr/>
        <p:txBody>
          <a:bodyPr/>
          <a:lstStyle/>
          <a:p>
            <a:fld id="{7F40E447-5FD3-4621-8CF9-CF60F694702E}" type="slidenum">
              <a:rPr lang="ko-KR" altLang="en-US" smtClean="0"/>
              <a:t>15</a:t>
            </a:fld>
            <a:endParaRPr lang="ko-KR" altLang="en-US"/>
          </a:p>
        </p:txBody>
      </p:sp>
      <p:pic>
        <p:nvPicPr>
          <p:cNvPr id="5" name="그림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3518" y="3802696"/>
            <a:ext cx="3877465" cy="2138664"/>
          </a:xfrm>
          <a:prstGeom prst="rect">
            <a:avLst/>
          </a:prstGeom>
        </p:spPr>
      </p:pic>
    </p:spTree>
    <p:extLst>
      <p:ext uri="{BB962C8B-B14F-4D97-AF65-F5344CB8AC3E}">
        <p14:creationId xmlns:p14="http://schemas.microsoft.com/office/powerpoint/2010/main" val="374305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3862982" y="1495361"/>
            <a:ext cx="4617819" cy="3560704"/>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11" name="Rounded Rectangle 28"/>
          <p:cNvSpPr/>
          <p:nvPr/>
        </p:nvSpPr>
        <p:spPr>
          <a:xfrm>
            <a:off x="411740" y="1495361"/>
            <a:ext cx="3227840" cy="3559612"/>
          </a:xfrm>
          <a:prstGeom prst="roundRect">
            <a:avLst/>
          </a:prstGeom>
          <a:gradFill>
            <a:gsLst>
              <a:gs pos="0">
                <a:schemeClr val="accent6">
                  <a:lumMod val="0"/>
                  <a:lumOff val="100000"/>
                </a:schemeClr>
              </a:gs>
              <a:gs pos="35000">
                <a:schemeClr val="accent6">
                  <a:lumMod val="0"/>
                  <a:lumOff val="100000"/>
                </a:schemeClr>
              </a:gs>
              <a:gs pos="100000">
                <a:srgbClr val="D6264F"/>
              </a:gs>
            </a:gsLst>
            <a:path path="circle">
              <a:fillToRect l="50000" t="-80000" r="50000" b="180000"/>
            </a:path>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dirty="0">
              <a:solidFill>
                <a:prstClr val="white"/>
              </a:solidFill>
            </a:endParaRPr>
          </a:p>
        </p:txBody>
      </p:sp>
      <p:sp>
        <p:nvSpPr>
          <p:cNvPr id="106" name="모서리가 둥근 직사각형 105"/>
          <p:cNvSpPr/>
          <p:nvPr/>
        </p:nvSpPr>
        <p:spPr>
          <a:xfrm>
            <a:off x="4069564" y="1625333"/>
            <a:ext cx="2788790" cy="23146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4"/>
              </a:gs>
            </a:gsLst>
            <a:path path="circle">
              <a:fillToRect l="50000" t="-80000" r="50000" b="180000"/>
            </a:path>
            <a:tileRect/>
          </a:gra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16" name="직사각형 15"/>
          <p:cNvSpPr/>
          <p:nvPr/>
        </p:nvSpPr>
        <p:spPr>
          <a:xfrm>
            <a:off x="583849" y="4449608"/>
            <a:ext cx="2900689"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pic>
        <p:nvPicPr>
          <p:cNvPr id="17" name="Picture 2" descr="http://blog.hypriot.com/images/logo_t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36" y="4415841"/>
            <a:ext cx="695356" cy="4812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464801" y="4495138"/>
            <a:ext cx="1787167" cy="338554"/>
          </a:xfrm>
          <a:prstGeom prst="rect">
            <a:avLst/>
          </a:prstGeom>
          <a:noFill/>
        </p:spPr>
        <p:txBody>
          <a:bodyPr wrap="square" rtlCol="0">
            <a:spAutoFit/>
          </a:bodyPr>
          <a:lstStyle/>
          <a:p>
            <a:pPr fontAlgn="auto">
              <a:spcBef>
                <a:spcPts val="0"/>
              </a:spcBef>
              <a:spcAft>
                <a:spcPts val="0"/>
              </a:spcAft>
            </a:pPr>
            <a:r>
              <a:rPr kumimoji="0" lang="en-US" altLang="ko-KR" sz="1600" b="1" dirty="0">
                <a:solidFill>
                  <a:prstClr val="white"/>
                </a:solidFill>
                <a:ea typeface="맑은 고딕" panose="020B0503020000020004" pitchFamily="50" charset="-127"/>
              </a:rPr>
              <a:t>Hypriot OS</a:t>
            </a:r>
            <a:endParaRPr kumimoji="0" lang="ko-KR" altLang="en-US" sz="1600" b="1" dirty="0">
              <a:solidFill>
                <a:prstClr val="white"/>
              </a:solidFill>
              <a:ea typeface="맑은 고딕" panose="020B0503020000020004" pitchFamily="50" charset="-127"/>
            </a:endParaRPr>
          </a:p>
        </p:txBody>
      </p:sp>
      <p:grpSp>
        <p:nvGrpSpPr>
          <p:cNvPr id="131" name="그룹 130"/>
          <p:cNvGrpSpPr/>
          <p:nvPr/>
        </p:nvGrpSpPr>
        <p:grpSpPr>
          <a:xfrm>
            <a:off x="1241287" y="5232329"/>
            <a:ext cx="1657665" cy="891305"/>
            <a:chOff x="6482" y="4716136"/>
            <a:chExt cx="3131607" cy="1758358"/>
          </a:xfrm>
        </p:grpSpPr>
        <p:pic>
          <p:nvPicPr>
            <p:cNvPr id="132" name="그림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927289" y="4716136"/>
              <a:ext cx="844513" cy="478556"/>
            </a:xfrm>
            <a:prstGeom prst="rect">
              <a:avLst/>
            </a:prstGeom>
          </p:spPr>
        </p:pic>
        <p:pic>
          <p:nvPicPr>
            <p:cNvPr id="133" name="그림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268860" y="4868548"/>
              <a:ext cx="844513" cy="478555"/>
            </a:xfrm>
            <a:prstGeom prst="rect">
              <a:avLst/>
            </a:prstGeom>
          </p:spPr>
        </p:pic>
        <p:pic>
          <p:nvPicPr>
            <p:cNvPr id="134" name="그림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610433" y="5020956"/>
              <a:ext cx="844513" cy="478555"/>
            </a:xfrm>
            <a:prstGeom prst="rect">
              <a:avLst/>
            </a:prstGeom>
          </p:spPr>
        </p:pic>
        <p:pic>
          <p:nvPicPr>
            <p:cNvPr id="135" name="그림 1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952005" y="5173368"/>
              <a:ext cx="844513" cy="478555"/>
            </a:xfrm>
            <a:prstGeom prst="rect">
              <a:avLst/>
            </a:prstGeom>
          </p:spPr>
        </p:pic>
        <p:pic>
          <p:nvPicPr>
            <p:cNvPr id="136" name="그림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2293576" y="5325780"/>
              <a:ext cx="844513" cy="478555"/>
            </a:xfrm>
            <a:prstGeom prst="rect">
              <a:avLst/>
            </a:prstGeom>
          </p:spPr>
        </p:pic>
        <p:pic>
          <p:nvPicPr>
            <p:cNvPr id="137" name="그림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6482" y="5386289"/>
              <a:ext cx="844513" cy="478555"/>
            </a:xfrm>
            <a:prstGeom prst="rect">
              <a:avLst/>
            </a:prstGeom>
          </p:spPr>
        </p:pic>
        <p:pic>
          <p:nvPicPr>
            <p:cNvPr id="138" name="그림 1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348055" y="5538701"/>
              <a:ext cx="844513" cy="478555"/>
            </a:xfrm>
            <a:prstGeom prst="rect">
              <a:avLst/>
            </a:prstGeom>
          </p:spPr>
        </p:pic>
        <p:pic>
          <p:nvPicPr>
            <p:cNvPr id="139" name="그림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689628" y="5691113"/>
              <a:ext cx="844513" cy="478555"/>
            </a:xfrm>
            <a:prstGeom prst="rect">
              <a:avLst/>
            </a:prstGeom>
          </p:spPr>
        </p:pic>
        <p:pic>
          <p:nvPicPr>
            <p:cNvPr id="140" name="그림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031199" y="5843525"/>
              <a:ext cx="844513" cy="478555"/>
            </a:xfrm>
            <a:prstGeom prst="rect">
              <a:avLst/>
            </a:prstGeom>
          </p:spPr>
        </p:pic>
        <p:pic>
          <p:nvPicPr>
            <p:cNvPr id="141" name="그림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372772" y="5995939"/>
              <a:ext cx="844513" cy="478555"/>
            </a:xfrm>
            <a:prstGeom prst="rect">
              <a:avLst/>
            </a:prstGeom>
          </p:spPr>
        </p:pic>
        <p:pic>
          <p:nvPicPr>
            <p:cNvPr id="142" name="그림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482611" y="5024900"/>
              <a:ext cx="844513" cy="478555"/>
            </a:xfrm>
            <a:prstGeom prst="rect">
              <a:avLst/>
            </a:prstGeom>
          </p:spPr>
        </p:pic>
        <p:pic>
          <p:nvPicPr>
            <p:cNvPr id="143" name="그림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824184" y="5177310"/>
              <a:ext cx="844512" cy="478555"/>
            </a:xfrm>
            <a:prstGeom prst="rect">
              <a:avLst/>
            </a:prstGeom>
          </p:spPr>
        </p:pic>
        <p:pic>
          <p:nvPicPr>
            <p:cNvPr id="144" name="그림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165757" y="5329720"/>
              <a:ext cx="844512" cy="478555"/>
            </a:xfrm>
            <a:prstGeom prst="rect">
              <a:avLst/>
            </a:prstGeom>
          </p:spPr>
        </p:pic>
        <p:pic>
          <p:nvPicPr>
            <p:cNvPr id="145" name="그림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507326" y="5482128"/>
              <a:ext cx="844512" cy="478555"/>
            </a:xfrm>
            <a:prstGeom prst="rect">
              <a:avLst/>
            </a:prstGeom>
          </p:spPr>
        </p:pic>
        <p:pic>
          <p:nvPicPr>
            <p:cNvPr id="146" name="그림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848899" y="5634540"/>
              <a:ext cx="844512" cy="478555"/>
            </a:xfrm>
            <a:prstGeom prst="rect">
              <a:avLst/>
            </a:prstGeom>
          </p:spPr>
        </p:pic>
      </p:grpSp>
      <p:grpSp>
        <p:nvGrpSpPr>
          <p:cNvPr id="254" name="그룹 253"/>
          <p:cNvGrpSpPr/>
          <p:nvPr/>
        </p:nvGrpSpPr>
        <p:grpSpPr>
          <a:xfrm>
            <a:off x="5865711" y="5152588"/>
            <a:ext cx="950638" cy="1061009"/>
            <a:chOff x="3491880" y="4966650"/>
            <a:chExt cx="1267517" cy="1414678"/>
          </a:xfrm>
        </p:grpSpPr>
        <p:pic>
          <p:nvPicPr>
            <p:cNvPr id="255" name="그림 2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848334"/>
              <a:ext cx="1267517" cy="532994"/>
            </a:xfrm>
            <a:prstGeom prst="rect">
              <a:avLst/>
            </a:prstGeom>
          </p:spPr>
        </p:pic>
        <p:pic>
          <p:nvPicPr>
            <p:cNvPr id="256" name="그림 2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627913"/>
              <a:ext cx="1267517" cy="532994"/>
            </a:xfrm>
            <a:prstGeom prst="rect">
              <a:avLst/>
            </a:prstGeom>
          </p:spPr>
        </p:pic>
        <p:pic>
          <p:nvPicPr>
            <p:cNvPr id="257" name="그림 2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400678"/>
              <a:ext cx="1267517" cy="532994"/>
            </a:xfrm>
            <a:prstGeom prst="rect">
              <a:avLst/>
            </a:prstGeom>
          </p:spPr>
        </p:pic>
        <p:pic>
          <p:nvPicPr>
            <p:cNvPr id="258" name="그림 2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186556"/>
              <a:ext cx="1267517" cy="532994"/>
            </a:xfrm>
            <a:prstGeom prst="rect">
              <a:avLst/>
            </a:prstGeom>
          </p:spPr>
        </p:pic>
        <p:pic>
          <p:nvPicPr>
            <p:cNvPr id="259" name="그림 2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4966650"/>
              <a:ext cx="1267517" cy="532994"/>
            </a:xfrm>
            <a:prstGeom prst="rect">
              <a:avLst/>
            </a:prstGeom>
          </p:spPr>
        </p:pic>
      </p:grpSp>
      <p:grpSp>
        <p:nvGrpSpPr>
          <p:cNvPr id="45" name="그룹 44"/>
          <p:cNvGrpSpPr/>
          <p:nvPr/>
        </p:nvGrpSpPr>
        <p:grpSpPr>
          <a:xfrm>
            <a:off x="7280330" y="343524"/>
            <a:ext cx="1342782" cy="1342782"/>
            <a:chOff x="4265005" y="908318"/>
            <a:chExt cx="1342782" cy="1342782"/>
          </a:xfrm>
        </p:grpSpPr>
        <p:grpSp>
          <p:nvGrpSpPr>
            <p:cNvPr id="84" name="Group 52"/>
            <p:cNvGrpSpPr/>
            <p:nvPr/>
          </p:nvGrpSpPr>
          <p:grpSpPr>
            <a:xfrm>
              <a:off x="4265005" y="908318"/>
              <a:ext cx="1342782" cy="1342782"/>
              <a:chOff x="6188154" y="1459881"/>
              <a:chExt cx="1342782" cy="1342782"/>
            </a:xfrm>
          </p:grpSpPr>
          <p:sp>
            <p:nvSpPr>
              <p:cNvPr id="86" name="타원 8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87" name="그림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93" name="Picture 8" descr="Use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p:cNvGrpSpPr/>
          <p:nvPr/>
        </p:nvGrpSpPr>
        <p:grpSpPr>
          <a:xfrm>
            <a:off x="1924343" y="3940586"/>
            <a:ext cx="1552994" cy="433323"/>
            <a:chOff x="1488893" y="4552574"/>
            <a:chExt cx="1552994" cy="433323"/>
          </a:xfrm>
        </p:grpSpPr>
        <p:sp>
          <p:nvSpPr>
            <p:cNvPr id="125" name="직사각형 124"/>
            <p:cNvSpPr/>
            <p:nvPr/>
          </p:nvSpPr>
          <p:spPr>
            <a:xfrm>
              <a:off x="1488893" y="4552574"/>
              <a:ext cx="1552994"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26" name="그림 1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2486" y="4589529"/>
              <a:ext cx="1410870" cy="362510"/>
            </a:xfrm>
            <a:prstGeom prst="rect">
              <a:avLst/>
            </a:prstGeom>
          </p:spPr>
        </p:pic>
      </p:grpSp>
      <p:sp>
        <p:nvSpPr>
          <p:cNvPr id="7" name="슬라이드 번호 개체 틀 6"/>
          <p:cNvSpPr>
            <a:spLocks noGrp="1"/>
          </p:cNvSpPr>
          <p:nvPr>
            <p:ph type="sldNum" sz="quarter" idx="12"/>
          </p:nvPr>
        </p:nvSpPr>
        <p:spPr>
          <a:xfrm>
            <a:off x="9639192" y="6492874"/>
            <a:ext cx="512638" cy="365125"/>
          </a:xfrm>
        </p:spPr>
        <p:txBody>
          <a:bodyPr/>
          <a:lstStyle/>
          <a:p>
            <a:fld id="{B0D45D5F-6326-41D8-9FA1-14EDDAA7E29E}" type="slidenum">
              <a:rPr lang="ko-KR" altLang="en-US" smtClean="0">
                <a:solidFill>
                  <a:prstClr val="black">
                    <a:tint val="75000"/>
                  </a:prstClr>
                </a:solidFill>
              </a:rPr>
              <a:pPr/>
              <a:t>16</a:t>
            </a:fld>
            <a:endParaRPr lang="ko-KR" altLang="en-US">
              <a:solidFill>
                <a:prstClr val="black">
                  <a:tint val="75000"/>
                </a:prstClr>
              </a:solidFill>
            </a:endParaRPr>
          </a:p>
        </p:txBody>
      </p:sp>
      <p:sp>
        <p:nvSpPr>
          <p:cNvPr id="31" name="TextBox 30"/>
          <p:cNvSpPr txBox="1"/>
          <p:nvPr/>
        </p:nvSpPr>
        <p:spPr>
          <a:xfrm>
            <a:off x="6706755" y="937635"/>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sp>
        <p:nvSpPr>
          <p:cNvPr id="149" name="TextBox 148"/>
          <p:cNvSpPr txBox="1"/>
          <p:nvPr/>
        </p:nvSpPr>
        <p:spPr>
          <a:xfrm>
            <a:off x="1358727" y="6123481"/>
            <a:ext cx="1994457" cy="461665"/>
          </a:xfrm>
          <a:prstGeom prst="rect">
            <a:avLst/>
          </a:prstGeom>
          <a:noFill/>
        </p:spPr>
        <p:txBody>
          <a:bodyPr wrap="none" rtlCol="0">
            <a:spAutoFit/>
          </a:bodyPr>
          <a:lstStyle/>
          <a:p>
            <a:r>
              <a:rPr lang="en-US" altLang="ko-KR" dirty="0">
                <a:solidFill>
                  <a:srgbClr val="3333FF"/>
                </a:solidFill>
              </a:rPr>
              <a:t>Raspberry Pi</a:t>
            </a:r>
            <a:endParaRPr lang="ko-KR" altLang="en-US" dirty="0">
              <a:solidFill>
                <a:srgbClr val="3333FF"/>
              </a:solidFill>
            </a:endParaRPr>
          </a:p>
        </p:txBody>
      </p:sp>
      <p:sp>
        <p:nvSpPr>
          <p:cNvPr id="150" name="TextBox 149"/>
          <p:cNvSpPr txBox="1"/>
          <p:nvPr/>
        </p:nvSpPr>
        <p:spPr>
          <a:xfrm>
            <a:off x="5920081" y="6249408"/>
            <a:ext cx="841897" cy="350865"/>
          </a:xfrm>
          <a:prstGeom prst="rect">
            <a:avLst/>
          </a:prstGeom>
          <a:noFill/>
        </p:spPr>
        <p:txBody>
          <a:bodyPr wrap="none" rtlCol="0">
            <a:spAutoFit/>
          </a:bodyPr>
          <a:lstStyle/>
          <a:p>
            <a:pPr algn="ctr">
              <a:lnSpc>
                <a:spcPct val="70000"/>
              </a:lnSpc>
            </a:pPr>
            <a:r>
              <a:rPr lang="en-US" altLang="ko-KR" dirty="0">
                <a:solidFill>
                  <a:srgbClr val="3333FF"/>
                </a:solidFill>
              </a:rPr>
              <a:t>NUC</a:t>
            </a:r>
          </a:p>
        </p:txBody>
      </p:sp>
      <p:sp>
        <p:nvSpPr>
          <p:cNvPr id="2" name="오른쪽 화살표 1"/>
          <p:cNvSpPr/>
          <p:nvPr/>
        </p:nvSpPr>
        <p:spPr>
          <a:xfrm>
            <a:off x="1387278" y="2743644"/>
            <a:ext cx="3239067" cy="695797"/>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12" name="그룹 11"/>
          <p:cNvGrpSpPr/>
          <p:nvPr/>
        </p:nvGrpSpPr>
        <p:grpSpPr>
          <a:xfrm>
            <a:off x="4577598" y="1964984"/>
            <a:ext cx="972026" cy="1759865"/>
            <a:chOff x="2184127" y="2620971"/>
            <a:chExt cx="972026" cy="1759865"/>
          </a:xfrm>
        </p:grpSpPr>
        <p:sp>
          <p:nvSpPr>
            <p:cNvPr id="111" name="정육면체 110"/>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82" name="그림 8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85"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grpSp>
        <p:nvGrpSpPr>
          <p:cNvPr id="113" name="그룹 112"/>
          <p:cNvGrpSpPr/>
          <p:nvPr/>
        </p:nvGrpSpPr>
        <p:grpSpPr>
          <a:xfrm>
            <a:off x="4907333" y="2025618"/>
            <a:ext cx="972026" cy="1759865"/>
            <a:chOff x="2184127" y="2620971"/>
            <a:chExt cx="972026" cy="1759865"/>
          </a:xfrm>
        </p:grpSpPr>
        <p:sp>
          <p:nvSpPr>
            <p:cNvPr id="114" name="정육면체 113"/>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115" name="그림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16"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97" name="TextBox 96"/>
          <p:cNvSpPr txBox="1"/>
          <p:nvPr/>
        </p:nvSpPr>
        <p:spPr>
          <a:xfrm>
            <a:off x="4411114" y="1670737"/>
            <a:ext cx="2265364" cy="338554"/>
          </a:xfrm>
          <a:prstGeom prst="rect">
            <a:avLst/>
          </a:prstGeom>
          <a:noFill/>
        </p:spPr>
        <p:txBody>
          <a:bodyPr wrap="none" rtlCol="0">
            <a:spAutoFit/>
          </a:bodyPr>
          <a:lstStyle/>
          <a:p>
            <a:r>
              <a:rPr lang="en-US" altLang="ko-KR" sz="1600" b="1" dirty="0">
                <a:solidFill>
                  <a:prstClr val="black"/>
                </a:solidFill>
              </a:rPr>
              <a:t>Kafka broker cluster</a:t>
            </a:r>
            <a:endParaRPr lang="ko-KR" altLang="en-US" sz="1600" b="1" dirty="0">
              <a:solidFill>
                <a:prstClr val="black"/>
              </a:solidFill>
            </a:endParaRPr>
          </a:p>
        </p:txBody>
      </p:sp>
      <p:sp>
        <p:nvSpPr>
          <p:cNvPr id="83" name="TextBox 82"/>
          <p:cNvSpPr txBox="1"/>
          <p:nvPr/>
        </p:nvSpPr>
        <p:spPr>
          <a:xfrm>
            <a:off x="1267004" y="2655462"/>
            <a:ext cx="184731" cy="276999"/>
          </a:xfrm>
          <a:prstGeom prst="rect">
            <a:avLst/>
          </a:prstGeom>
          <a:noFill/>
        </p:spPr>
        <p:txBody>
          <a:bodyPr wrap="none" rtlCol="0">
            <a:spAutoFit/>
          </a:bodyPr>
          <a:lstStyle/>
          <a:p>
            <a:endParaRPr lang="en-US" altLang="ko-KR" sz="1200" dirty="0"/>
          </a:p>
        </p:txBody>
      </p:sp>
      <p:grpSp>
        <p:nvGrpSpPr>
          <p:cNvPr id="19" name="그룹 18"/>
          <p:cNvGrpSpPr/>
          <p:nvPr/>
        </p:nvGrpSpPr>
        <p:grpSpPr>
          <a:xfrm>
            <a:off x="7390195" y="2051913"/>
            <a:ext cx="972026" cy="1759865"/>
            <a:chOff x="4369816" y="2713455"/>
            <a:chExt cx="972026" cy="1759865"/>
          </a:xfrm>
        </p:grpSpPr>
        <p:sp>
          <p:nvSpPr>
            <p:cNvPr id="118" name="정육면체 117"/>
            <p:cNvSpPr/>
            <p:nvPr/>
          </p:nvSpPr>
          <p:spPr>
            <a:xfrm>
              <a:off x="4524969" y="2713455"/>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29" name="그림 2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34780" y="3514707"/>
              <a:ext cx="596319" cy="283144"/>
            </a:xfrm>
            <a:prstGeom prst="rect">
              <a:avLst/>
            </a:prstGeom>
            <a:ln w="25400">
              <a:noFill/>
            </a:ln>
          </p:spPr>
        </p:pic>
        <p:pic>
          <p:nvPicPr>
            <p:cNvPr id="120"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4369816" y="2778400"/>
              <a:ext cx="490538" cy="366713"/>
            </a:xfrm>
            <a:prstGeom prst="rect">
              <a:avLst/>
            </a:prstGeom>
            <a:noFill/>
            <a:ln w="12700">
              <a:noFill/>
            </a:ln>
            <a:extLst/>
          </p:spPr>
        </p:pic>
      </p:grpSp>
      <p:sp>
        <p:nvSpPr>
          <p:cNvPr id="103" name="오른쪽 화살표 102"/>
          <p:cNvSpPr/>
          <p:nvPr/>
        </p:nvSpPr>
        <p:spPr>
          <a:xfrm rot="16200000">
            <a:off x="7660205" y="1473018"/>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10" name="그림 109"/>
          <p:cNvPicPr>
            <a:picLocks noChangeAspect="1"/>
          </p:cNvPicPr>
          <p:nvPr/>
        </p:nvPicPr>
        <p:blipFill>
          <a:blip r:embed="rId12"/>
          <a:stretch>
            <a:fillRect/>
          </a:stretch>
        </p:blipFill>
        <p:spPr>
          <a:xfrm>
            <a:off x="1544294" y="2622325"/>
            <a:ext cx="429806" cy="429806"/>
          </a:xfrm>
          <a:prstGeom prst="rect">
            <a:avLst/>
          </a:prstGeom>
        </p:spPr>
      </p:pic>
      <p:sp>
        <p:nvSpPr>
          <p:cNvPr id="101" name="직사각형 103"/>
          <p:cNvSpPr/>
          <p:nvPr/>
        </p:nvSpPr>
        <p:spPr>
          <a:xfrm>
            <a:off x="590070" y="2101467"/>
            <a:ext cx="573806" cy="17598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02" name="Picture 2" descr="Net-SNM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5658" y="2890618"/>
            <a:ext cx="513041" cy="114449"/>
          </a:xfrm>
          <a:prstGeom prst="rect">
            <a:avLst/>
          </a:prstGeom>
          <a:noFill/>
          <a:extLst>
            <a:ext uri="{909E8E84-426E-40DD-AFC4-6F175D3DCCD1}">
              <a14:hiddenFill xmlns:a14="http://schemas.microsoft.com/office/drawing/2010/main">
                <a:solidFill>
                  <a:srgbClr val="FFFFFF"/>
                </a:solidFill>
              </a14:hiddenFill>
            </a:ext>
          </a:extLst>
        </p:spPr>
      </p:pic>
      <p:sp>
        <p:nvSpPr>
          <p:cNvPr id="104" name="오른쪽 화살표 87"/>
          <p:cNvSpPr/>
          <p:nvPr/>
        </p:nvSpPr>
        <p:spPr>
          <a:xfrm rot="16200000">
            <a:off x="708168" y="3977525"/>
            <a:ext cx="349190" cy="365133"/>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74" name="그룹 73"/>
          <p:cNvGrpSpPr/>
          <p:nvPr/>
        </p:nvGrpSpPr>
        <p:grpSpPr>
          <a:xfrm>
            <a:off x="1968332" y="2029100"/>
            <a:ext cx="976711" cy="1759865"/>
            <a:chOff x="1302642" y="2620971"/>
            <a:chExt cx="976711" cy="1759865"/>
          </a:xfrm>
        </p:grpSpPr>
        <p:sp>
          <p:nvSpPr>
            <p:cNvPr id="75" name="정육면체 74"/>
            <p:cNvSpPr/>
            <p:nvPr/>
          </p:nvSpPr>
          <p:spPr>
            <a:xfrm>
              <a:off x="14624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76" name="Picture 2" descr="https://flume.apache.org/_static/flume-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5656" y="3311118"/>
              <a:ext cx="525444" cy="526158"/>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77"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1302642" y="2692584"/>
              <a:ext cx="490538" cy="366713"/>
            </a:xfrm>
            <a:prstGeom prst="rect">
              <a:avLst/>
            </a:prstGeom>
            <a:noFill/>
            <a:ln w="12700">
              <a:noFill/>
            </a:ln>
            <a:extLst/>
          </p:spPr>
        </p:pic>
      </p:grpSp>
      <p:pic>
        <p:nvPicPr>
          <p:cNvPr id="78" name="그림 77"/>
          <p:cNvPicPr>
            <a:picLocks noChangeAspect="1"/>
          </p:cNvPicPr>
          <p:nvPr/>
        </p:nvPicPr>
        <p:blipFill>
          <a:blip r:embed="rId12"/>
          <a:stretch>
            <a:fillRect/>
          </a:stretch>
        </p:blipFill>
        <p:spPr>
          <a:xfrm>
            <a:off x="3153903" y="2622325"/>
            <a:ext cx="429806" cy="429806"/>
          </a:xfrm>
          <a:prstGeom prst="rect">
            <a:avLst/>
          </a:prstGeom>
        </p:spPr>
      </p:pic>
      <p:grpSp>
        <p:nvGrpSpPr>
          <p:cNvPr id="89" name="그룹 88"/>
          <p:cNvGrpSpPr/>
          <p:nvPr/>
        </p:nvGrpSpPr>
        <p:grpSpPr>
          <a:xfrm>
            <a:off x="5243398" y="2095710"/>
            <a:ext cx="972026" cy="1759865"/>
            <a:chOff x="2184127" y="2620971"/>
            <a:chExt cx="972026" cy="1759865"/>
          </a:xfrm>
        </p:grpSpPr>
        <p:sp>
          <p:nvSpPr>
            <p:cNvPr id="90" name="정육면체 89"/>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91" name="그림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92"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95" name="오른쪽 화살표 94"/>
          <p:cNvSpPr/>
          <p:nvPr/>
        </p:nvSpPr>
        <p:spPr>
          <a:xfrm>
            <a:off x="6346893" y="2716708"/>
            <a:ext cx="1246327" cy="695797"/>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22" name="그림 121"/>
          <p:cNvPicPr>
            <a:picLocks noChangeAspect="1"/>
          </p:cNvPicPr>
          <p:nvPr/>
        </p:nvPicPr>
        <p:blipFill>
          <a:blip r:embed="rId12"/>
          <a:stretch>
            <a:fillRect/>
          </a:stretch>
        </p:blipFill>
        <p:spPr>
          <a:xfrm>
            <a:off x="6546082" y="2604625"/>
            <a:ext cx="429806" cy="429806"/>
          </a:xfrm>
          <a:prstGeom prst="rect">
            <a:avLst/>
          </a:prstGeom>
        </p:spPr>
      </p:pic>
      <p:pic>
        <p:nvPicPr>
          <p:cNvPr id="127" name="그림 126"/>
          <p:cNvPicPr>
            <a:picLocks noChangeAspect="1"/>
          </p:cNvPicPr>
          <p:nvPr/>
        </p:nvPicPr>
        <p:blipFill>
          <a:blip r:embed="rId12"/>
          <a:stretch>
            <a:fillRect/>
          </a:stretch>
        </p:blipFill>
        <p:spPr>
          <a:xfrm>
            <a:off x="6674833" y="2604625"/>
            <a:ext cx="429806" cy="429806"/>
          </a:xfrm>
          <a:prstGeom prst="rect">
            <a:avLst/>
          </a:prstGeom>
        </p:spPr>
      </p:pic>
      <p:pic>
        <p:nvPicPr>
          <p:cNvPr id="129" name="그림 128"/>
          <p:cNvPicPr>
            <a:picLocks noChangeAspect="1"/>
          </p:cNvPicPr>
          <p:nvPr/>
        </p:nvPicPr>
        <p:blipFill>
          <a:blip r:embed="rId12"/>
          <a:stretch>
            <a:fillRect/>
          </a:stretch>
        </p:blipFill>
        <p:spPr>
          <a:xfrm>
            <a:off x="6789466" y="2604625"/>
            <a:ext cx="429806" cy="429806"/>
          </a:xfrm>
          <a:prstGeom prst="rect">
            <a:avLst/>
          </a:prstGeom>
        </p:spPr>
      </p:pic>
      <p:sp>
        <p:nvSpPr>
          <p:cNvPr id="3" name="직사각형 2"/>
          <p:cNvSpPr/>
          <p:nvPr/>
        </p:nvSpPr>
        <p:spPr>
          <a:xfrm>
            <a:off x="5598" y="-16495"/>
            <a:ext cx="9144000" cy="68579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제목 1"/>
          <p:cNvSpPr txBox="1">
            <a:spLocks/>
          </p:cNvSpPr>
          <p:nvPr/>
        </p:nvSpPr>
        <p:spPr>
          <a:xfrm>
            <a:off x="42117" y="-37113"/>
            <a:ext cx="7998340"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0070C0"/>
                </a:solidFill>
                <a:latin typeface="Times New Roman" panose="02020603050405020304" pitchFamily="18" charset="0"/>
                <a:cs typeface="Times New Roman" panose="02020603050405020304" pitchFamily="18" charset="0"/>
              </a:rPr>
              <a:t>In this section</a:t>
            </a:r>
            <a:endParaRPr lang="ko-KR" altLang="en-US" sz="4000" dirty="0">
              <a:solidFill>
                <a:srgbClr val="0070C0"/>
              </a:solidFill>
              <a:latin typeface="Times New Roman" panose="02020603050405020304" pitchFamily="18" charset="0"/>
              <a:cs typeface="Times New Roman" panose="02020603050405020304" pitchFamily="18" charset="0"/>
            </a:endParaRPr>
          </a:p>
        </p:txBody>
      </p:sp>
      <p:sp>
        <p:nvSpPr>
          <p:cNvPr id="88" name="모서리가 둥근 직사각형 87"/>
          <p:cNvSpPr/>
          <p:nvPr/>
        </p:nvSpPr>
        <p:spPr>
          <a:xfrm>
            <a:off x="4054309" y="1631076"/>
            <a:ext cx="2788790" cy="23146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4"/>
              </a:gs>
            </a:gsLst>
            <a:path path="circle">
              <a:fillToRect l="50000" t="-80000" r="50000" b="180000"/>
            </a:path>
            <a:tileRect/>
          </a:gra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94" name="그룹 93"/>
          <p:cNvGrpSpPr/>
          <p:nvPr/>
        </p:nvGrpSpPr>
        <p:grpSpPr>
          <a:xfrm>
            <a:off x="4562343" y="1970727"/>
            <a:ext cx="972026" cy="1759865"/>
            <a:chOff x="2184127" y="2620971"/>
            <a:chExt cx="972026" cy="1759865"/>
          </a:xfrm>
        </p:grpSpPr>
        <p:sp>
          <p:nvSpPr>
            <p:cNvPr id="96" name="정육면체 95"/>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98" name="그림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99"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grpSp>
        <p:nvGrpSpPr>
          <p:cNvPr id="100" name="그룹 99"/>
          <p:cNvGrpSpPr/>
          <p:nvPr/>
        </p:nvGrpSpPr>
        <p:grpSpPr>
          <a:xfrm>
            <a:off x="4892078" y="2031361"/>
            <a:ext cx="972026" cy="1759865"/>
            <a:chOff x="2184127" y="2620971"/>
            <a:chExt cx="972026" cy="1759865"/>
          </a:xfrm>
        </p:grpSpPr>
        <p:sp>
          <p:nvSpPr>
            <p:cNvPr id="107" name="정육면체 106"/>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108" name="그림 1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09"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112" name="TextBox 111"/>
          <p:cNvSpPr txBox="1"/>
          <p:nvPr/>
        </p:nvSpPr>
        <p:spPr>
          <a:xfrm>
            <a:off x="4395859" y="1676480"/>
            <a:ext cx="2265364" cy="338554"/>
          </a:xfrm>
          <a:prstGeom prst="rect">
            <a:avLst/>
          </a:prstGeom>
          <a:noFill/>
        </p:spPr>
        <p:txBody>
          <a:bodyPr wrap="none" rtlCol="0">
            <a:spAutoFit/>
          </a:bodyPr>
          <a:lstStyle/>
          <a:p>
            <a:r>
              <a:rPr lang="en-US" altLang="ko-KR" sz="1600" b="1" dirty="0">
                <a:solidFill>
                  <a:prstClr val="black"/>
                </a:solidFill>
              </a:rPr>
              <a:t>Kafka broker cluster</a:t>
            </a:r>
            <a:endParaRPr lang="ko-KR" altLang="en-US" sz="1600" b="1" dirty="0">
              <a:solidFill>
                <a:prstClr val="black"/>
              </a:solidFill>
            </a:endParaRPr>
          </a:p>
        </p:txBody>
      </p:sp>
      <p:grpSp>
        <p:nvGrpSpPr>
          <p:cNvPr id="117" name="그룹 116"/>
          <p:cNvGrpSpPr/>
          <p:nvPr/>
        </p:nvGrpSpPr>
        <p:grpSpPr>
          <a:xfrm>
            <a:off x="5228143" y="2101453"/>
            <a:ext cx="972026" cy="1759865"/>
            <a:chOff x="2184127" y="2620971"/>
            <a:chExt cx="972026" cy="1759865"/>
          </a:xfrm>
        </p:grpSpPr>
        <p:sp>
          <p:nvSpPr>
            <p:cNvPr id="119" name="정육면체 118"/>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121" name="그림 1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23" name="Picture 6" descr="http://blog.docker.com/wp-content/uploads/2013/08/KuDr42X_ITXghJhSInDZekNEF0jLt3NeVxtRye3tqco.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298" name="직사각형 297"/>
          <p:cNvSpPr/>
          <p:nvPr/>
        </p:nvSpPr>
        <p:spPr>
          <a:xfrm>
            <a:off x="4115519" y="4517563"/>
            <a:ext cx="4074001"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300" name="TextBox 299"/>
          <p:cNvSpPr txBox="1"/>
          <p:nvPr/>
        </p:nvSpPr>
        <p:spPr>
          <a:xfrm>
            <a:off x="5572511" y="4511455"/>
            <a:ext cx="1847101" cy="400110"/>
          </a:xfrm>
          <a:prstGeom prst="rect">
            <a:avLst/>
          </a:prstGeom>
          <a:noFill/>
        </p:spPr>
        <p:txBody>
          <a:bodyPr wrap="square" rtlCol="0">
            <a:spAutoFit/>
          </a:bodyPr>
          <a:lstStyle/>
          <a:p>
            <a:pPr fontAlgn="auto">
              <a:spcBef>
                <a:spcPts val="0"/>
              </a:spcBef>
              <a:spcAft>
                <a:spcPts val="0"/>
              </a:spcAft>
            </a:pPr>
            <a:r>
              <a:rPr kumimoji="0" lang="en-US" altLang="ko-KR" sz="2000" b="1" dirty="0">
                <a:solidFill>
                  <a:prstClr val="white"/>
                </a:solidFill>
                <a:ea typeface="맑은 고딕" panose="020B0503020000020004" pitchFamily="50" charset="-127"/>
              </a:rPr>
              <a:t>Ubuntu Linux</a:t>
            </a:r>
            <a:endParaRPr kumimoji="0" lang="ko-KR" altLang="en-US" sz="2000" b="1" dirty="0">
              <a:solidFill>
                <a:prstClr val="white"/>
              </a:solidFill>
              <a:ea typeface="맑은 고딕" panose="020B0503020000020004" pitchFamily="50" charset="-127"/>
            </a:endParaRPr>
          </a:p>
        </p:txBody>
      </p:sp>
      <p:pic>
        <p:nvPicPr>
          <p:cNvPr id="8" name="그림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43398" y="4451080"/>
            <a:ext cx="527524" cy="527524"/>
          </a:xfrm>
          <a:prstGeom prst="rect">
            <a:avLst/>
          </a:prstGeom>
        </p:spPr>
      </p:pic>
      <p:sp>
        <p:nvSpPr>
          <p:cNvPr id="124" name="직사각형 123"/>
          <p:cNvSpPr/>
          <p:nvPr/>
        </p:nvSpPr>
        <p:spPr>
          <a:xfrm>
            <a:off x="4110876" y="4004975"/>
            <a:ext cx="4068986"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30" name="그림 1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63959" y="4041930"/>
            <a:ext cx="1410870" cy="362510"/>
          </a:xfrm>
          <a:prstGeom prst="rect">
            <a:avLst/>
          </a:prstGeom>
        </p:spPr>
      </p:pic>
    </p:spTree>
    <p:extLst>
      <p:ext uri="{BB962C8B-B14F-4D97-AF65-F5344CB8AC3E}">
        <p14:creationId xmlns:p14="http://schemas.microsoft.com/office/powerpoint/2010/main" val="35214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7F40E447-5FD3-4621-8CF9-CF60F694702E}" type="slidenum">
              <a:rPr lang="ko-KR" altLang="en-US" smtClean="0"/>
              <a:t>17</a:t>
            </a:fld>
            <a:endParaRPr lang="ko-KR" altLang="en-US"/>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6" name="내용 개체 틀 2"/>
          <p:cNvSpPr txBox="1">
            <a:spLocks/>
          </p:cNvSpPr>
          <p:nvPr/>
        </p:nvSpPr>
        <p:spPr>
          <a:xfrm>
            <a:off x="631312" y="1397113"/>
            <a:ext cx="8263830" cy="5339285"/>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latin typeface="Comic Sans MS" panose="030F0702030302020204" pitchFamily="66" charset="0"/>
              </a:rPr>
              <a:t>Before we start, your Raspberry Pi must be ready with proper OS.</a:t>
            </a:r>
          </a:p>
          <a:p>
            <a:r>
              <a:rPr lang="en-US" altLang="ko-KR" dirty="0">
                <a:latin typeface="Comic Sans MS" panose="030F0702030302020204" pitchFamily="66" charset="0"/>
              </a:rPr>
              <a:t>In this lab, we will use “</a:t>
            </a:r>
            <a:r>
              <a:rPr lang="en-US" altLang="ko-KR" dirty="0" err="1">
                <a:latin typeface="Comic Sans MS" panose="030F0702030302020204" pitchFamily="66" charset="0"/>
              </a:rPr>
              <a:t>HypriotOS</a:t>
            </a:r>
            <a:r>
              <a:rPr lang="en-US" altLang="ko-KR" dirty="0">
                <a:latin typeface="Comic Sans MS" panose="030F0702030302020204" pitchFamily="66" charset="0"/>
              </a:rPr>
              <a:t>” Linux</a:t>
            </a:r>
            <a:r>
              <a:rPr lang="ko-KR" altLang="en-US" dirty="0">
                <a:latin typeface="Comic Sans MS" panose="030F0702030302020204" pitchFamily="66" charset="0"/>
              </a:rPr>
              <a:t> </a:t>
            </a:r>
            <a:r>
              <a:rPr lang="en-US" altLang="ko-KR" dirty="0">
                <a:latin typeface="Comic Sans MS" panose="030F0702030302020204" pitchFamily="66" charset="0"/>
              </a:rPr>
              <a:t>for it.</a:t>
            </a:r>
          </a:p>
          <a:p>
            <a:endParaRPr lang="en-US" altLang="ko-KR" dirty="0">
              <a:latin typeface="Comic Sans MS" panose="030F0702030302020204" pitchFamily="66" charset="0"/>
            </a:endParaRPr>
          </a:p>
          <a:p>
            <a:pPr>
              <a:buFont typeface="+mj-lt"/>
              <a:buAutoNum type="arabicPeriod"/>
            </a:pPr>
            <a:r>
              <a:rPr lang="en-US" altLang="ko-KR" dirty="0">
                <a:latin typeface="Comic Sans MS" panose="030F0702030302020204" pitchFamily="66" charset="0"/>
              </a:rPr>
              <a:t>Eject a MicroSD card from your Raspberry Pi, and insert it into your SD card reader and attach the reader to your NUC.</a:t>
            </a:r>
          </a:p>
          <a:p>
            <a:pPr>
              <a:buFont typeface="+mj-lt"/>
              <a:buAutoNum type="arabicPeriod"/>
            </a:pPr>
            <a:r>
              <a:rPr lang="en-US" altLang="ko-KR" dirty="0">
                <a:latin typeface="Comic Sans MS" panose="030F0702030302020204" pitchFamily="66" charset="0"/>
              </a:rPr>
              <a:t>Issue the commands below to get “flash” script for the OS setup.</a:t>
            </a:r>
          </a:p>
          <a:p>
            <a:pPr marL="685800" lvl="1">
              <a:buFont typeface="Arial" panose="020B0604020202020204" pitchFamily="34" charset="0"/>
              <a:buChar char="•"/>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apt update &amp;&amp;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apt install -y </a:t>
            </a:r>
            <a:r>
              <a:rPr lang="en-US" altLang="ko-KR" dirty="0" err="1">
                <a:solidFill>
                  <a:srgbClr val="FF0000"/>
                </a:solidFill>
                <a:latin typeface="나눔고딕코딩" panose="020D0009000000000000" pitchFamily="49" charset="-127"/>
                <a:ea typeface="나눔고딕코딩" panose="020D0009000000000000" pitchFamily="49" charset="-127"/>
              </a:rPr>
              <a:t>pv</a:t>
            </a:r>
            <a:r>
              <a:rPr lang="en-US" altLang="ko-KR" dirty="0">
                <a:solidFill>
                  <a:srgbClr val="FF0000"/>
                </a:solidFill>
                <a:latin typeface="나눔고딕코딩" panose="020D0009000000000000" pitchFamily="49" charset="-127"/>
                <a:ea typeface="나눔고딕코딩" panose="020D0009000000000000" pitchFamily="49" charset="-127"/>
              </a:rPr>
              <a:t> curl python-pip unzip </a:t>
            </a:r>
            <a:r>
              <a:rPr lang="en-US" altLang="ko-KR" dirty="0" err="1">
                <a:solidFill>
                  <a:srgbClr val="FF0000"/>
                </a:solidFill>
                <a:latin typeface="나눔고딕코딩" panose="020D0009000000000000" pitchFamily="49" charset="-127"/>
                <a:ea typeface="나눔고딕코딩" panose="020D0009000000000000" pitchFamily="49" charset="-127"/>
              </a:rPr>
              <a:t>hdparm</a:t>
            </a:r>
            <a:endParaRPr lang="en-US" altLang="ko-KR" dirty="0">
              <a:solidFill>
                <a:srgbClr val="FF0000"/>
              </a:solidFill>
              <a:latin typeface="나눔고딕코딩" panose="020D0009000000000000" pitchFamily="49" charset="-127"/>
              <a:ea typeface="나눔고딕코딩" panose="020D0009000000000000" pitchFamily="49" charset="-127"/>
            </a:endParaRPr>
          </a:p>
          <a:p>
            <a:pPr marL="685800" lvl="1">
              <a:buFont typeface="Arial" panose="020B0604020202020204" pitchFamily="34" charset="0"/>
              <a:buChar char="•"/>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pip install </a:t>
            </a:r>
            <a:r>
              <a:rPr lang="en-US" altLang="ko-KR" dirty="0" err="1">
                <a:solidFill>
                  <a:srgbClr val="FF0000"/>
                </a:solidFill>
                <a:latin typeface="나눔고딕코딩" panose="020D0009000000000000" pitchFamily="49" charset="-127"/>
                <a:ea typeface="나눔고딕코딩" panose="020D0009000000000000" pitchFamily="49" charset="-127"/>
              </a:rPr>
              <a:t>awscli</a:t>
            </a:r>
            <a:endParaRPr lang="en-US" altLang="ko-KR" dirty="0">
              <a:solidFill>
                <a:srgbClr val="FF0000"/>
              </a:solidFill>
              <a:latin typeface="나눔고딕코딩" panose="020D0009000000000000" pitchFamily="49" charset="-127"/>
              <a:ea typeface="나눔고딕코딩" panose="020D0009000000000000" pitchFamily="49" charset="-127"/>
            </a:endParaRPr>
          </a:p>
          <a:p>
            <a:pPr marL="685800" lvl="1">
              <a:buFont typeface="Arial" panose="020B0604020202020204" pitchFamily="34" charset="0"/>
              <a:buChar char="•"/>
            </a:pPr>
            <a:r>
              <a:rPr lang="en-US" altLang="ko-KR" dirty="0">
                <a:solidFill>
                  <a:srgbClr val="FF0000"/>
                </a:solidFill>
                <a:latin typeface="나눔고딕코딩" panose="020D0009000000000000" pitchFamily="49" charset="-127"/>
                <a:ea typeface="나눔고딕코딩" panose="020D0009000000000000" pitchFamily="49" charset="-127"/>
              </a:rPr>
              <a:t>$ </a:t>
            </a:r>
            <a:r>
              <a:rPr lang="pt-BR" altLang="ko-KR" dirty="0">
                <a:solidFill>
                  <a:srgbClr val="FF0000"/>
                </a:solidFill>
                <a:latin typeface="나눔고딕코딩" panose="020D0009000000000000" pitchFamily="49" charset="-127"/>
                <a:ea typeface="나눔고딕코딩" panose="020D0009000000000000" pitchFamily="49" charset="-127"/>
              </a:rPr>
              <a:t>curl -O </a:t>
            </a:r>
            <a:r>
              <a:rPr lang="pt-BR" altLang="ko-KR" dirty="0">
                <a:solidFill>
                  <a:srgbClr val="FF0000"/>
                </a:solidFill>
                <a:latin typeface="나눔고딕코딩" panose="020D0009000000000000" pitchFamily="49" charset="-127"/>
                <a:ea typeface="나눔고딕코딩" panose="020D0009000000000000" pitchFamily="49" charset="-127"/>
                <a:hlinkClick r:id="rId3"/>
              </a:rPr>
              <a:t>https://raw.githubusercontent.com/hypriot/flash/master/flash</a:t>
            </a:r>
            <a:endParaRPr lang="pt-BR" altLang="ko-KR" dirty="0">
              <a:solidFill>
                <a:srgbClr val="FF0000"/>
              </a:solidFill>
              <a:latin typeface="나눔고딕코딩" panose="020D0009000000000000" pitchFamily="49" charset="-127"/>
              <a:ea typeface="나눔고딕코딩" panose="020D0009000000000000" pitchFamily="49" charset="-127"/>
            </a:endParaRPr>
          </a:p>
          <a:p>
            <a:pPr marL="685800" lvl="1">
              <a:buFont typeface="Arial" panose="020B0604020202020204" pitchFamily="34" charset="0"/>
              <a:buChar char="•"/>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chmod</a:t>
            </a:r>
            <a:r>
              <a:rPr lang="en-US" altLang="ko-KR" dirty="0">
                <a:solidFill>
                  <a:srgbClr val="FF0000"/>
                </a:solidFill>
                <a:latin typeface="나눔고딕코딩" panose="020D0009000000000000" pitchFamily="49" charset="-127"/>
                <a:ea typeface="나눔고딕코딩" panose="020D0009000000000000" pitchFamily="49" charset="-127"/>
              </a:rPr>
              <a:t> +x flash</a:t>
            </a:r>
          </a:p>
          <a:p>
            <a:pPr marL="685800" lvl="1">
              <a:buFont typeface="Arial" panose="020B0604020202020204" pitchFamily="34" charset="0"/>
              <a:buChar char="•"/>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mv flash /</a:t>
            </a:r>
            <a:r>
              <a:rPr lang="en-US" altLang="ko-KR" dirty="0" err="1">
                <a:solidFill>
                  <a:srgbClr val="FF0000"/>
                </a:solidFill>
                <a:latin typeface="나눔고딕코딩" panose="020D0009000000000000" pitchFamily="49" charset="-127"/>
                <a:ea typeface="나눔고딕코딩" panose="020D0009000000000000" pitchFamily="49" charset="-127"/>
              </a:rPr>
              <a:t>usr</a:t>
            </a:r>
            <a:r>
              <a:rPr lang="en-US" altLang="ko-KR" dirty="0">
                <a:solidFill>
                  <a:srgbClr val="FF0000"/>
                </a:solidFill>
                <a:latin typeface="나눔고딕코딩" panose="020D0009000000000000" pitchFamily="49" charset="-127"/>
                <a:ea typeface="나눔고딕코딩" panose="020D0009000000000000" pitchFamily="49" charset="-127"/>
              </a:rPr>
              <a:t>/local/bin/flash</a:t>
            </a:r>
          </a:p>
          <a:p>
            <a:pPr>
              <a:buFont typeface="+mj-lt"/>
              <a:buAutoNum type="arabicPeriod"/>
            </a:pPr>
            <a:r>
              <a:rPr lang="en-US" altLang="ko-KR" dirty="0">
                <a:latin typeface="Comic Sans MS" panose="030F0702030302020204" pitchFamily="66" charset="0"/>
              </a:rPr>
              <a:t>Issue “flash” command to see if it’s installed correctly.</a:t>
            </a:r>
          </a:p>
        </p:txBody>
      </p:sp>
      <p:sp>
        <p:nvSpPr>
          <p:cNvPr id="15" name="제목 1"/>
          <p:cNvSpPr txBox="1">
            <a:spLocks/>
          </p:cNvSpPr>
          <p:nvPr/>
        </p:nvSpPr>
        <p:spPr>
          <a:xfrm>
            <a:off x="640079" y="616177"/>
            <a:ext cx="699216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3200" dirty="0">
                <a:solidFill>
                  <a:schemeClr val="tx1"/>
                </a:solidFill>
                <a:cs typeface="Times New Roman" panose="02020603050405020304" pitchFamily="18" charset="0"/>
              </a:rPr>
              <a:t>0. Install </a:t>
            </a:r>
            <a:r>
              <a:rPr lang="en-US" altLang="ko-KR" sz="3200" dirty="0" err="1">
                <a:solidFill>
                  <a:schemeClr val="tx1"/>
                </a:solidFill>
                <a:cs typeface="Times New Roman" panose="02020603050405020304" pitchFamily="18" charset="0"/>
              </a:rPr>
              <a:t>HypriotOS</a:t>
            </a:r>
            <a:r>
              <a:rPr lang="en-US" altLang="ko-KR" sz="3200" dirty="0">
                <a:solidFill>
                  <a:schemeClr val="tx1"/>
                </a:solidFill>
                <a:cs typeface="Times New Roman" panose="02020603050405020304" pitchFamily="18" charset="0"/>
              </a:rPr>
              <a:t> on Raspberry Pi</a:t>
            </a:r>
            <a:endParaRPr lang="ko-KR" altLang="en-US" sz="3200" dirty="0">
              <a:solidFill>
                <a:schemeClr val="tx1"/>
              </a:solidFill>
              <a:cs typeface="Times New Roman" panose="02020603050405020304" pitchFamily="18" charset="0"/>
            </a:endParaRPr>
          </a:p>
        </p:txBody>
      </p:sp>
      <p:pic>
        <p:nvPicPr>
          <p:cNvPr id="17" name="그림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14914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2357" y="2651627"/>
            <a:ext cx="9119286" cy="2585323"/>
          </a:xfrm>
          <a:prstGeom prst="rect">
            <a:avLst/>
          </a:prstGeom>
          <a:ln w="31750">
            <a:solidFill>
              <a:srgbClr val="C00000"/>
            </a:solidFill>
          </a:ln>
        </p:spPr>
        <p:txBody>
          <a:bodyPr wrap="square">
            <a:spAutoFit/>
          </a:bodyPr>
          <a:lstStyle/>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a:t>
            </a:r>
            <a:r>
              <a:rPr lang="en-US" altLang="ko-KR" dirty="0" err="1">
                <a:latin typeface="나눔고딕코딩" panose="020D0009000000000000" pitchFamily="49" charset="-127"/>
                <a:ea typeface="나눔고딕코딩" panose="020D0009000000000000" pitchFamily="49" charset="-127"/>
                <a:cs typeface="Times New Roman" panose="02020603050405020304" pitchFamily="18" charset="0"/>
              </a:rPr>
              <a:t>sudo</a:t>
            </a:r>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vi </a:t>
            </a:r>
            <a:r>
              <a:rPr lang="en-US" altLang="ko-KR" dirty="0" err="1">
                <a:latin typeface="나눔고딕코딩" panose="020D0009000000000000" pitchFamily="49" charset="-127"/>
                <a:ea typeface="나눔고딕코딩" panose="020D0009000000000000" pitchFamily="49" charset="-127"/>
                <a:cs typeface="Times New Roman" panose="02020603050405020304" pitchFamily="18" charset="0"/>
              </a:rPr>
              <a:t>hypriot.yaml</a:t>
            </a:r>
            <a:endPar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endParaRPr>
          </a:p>
          <a:p>
            <a:endPar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endParaRP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a:t>
            </a: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 static IP configuration:</a:t>
            </a: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interface eth0</a:t>
            </a: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static </a:t>
            </a:r>
            <a:r>
              <a:rPr lang="en-US" altLang="ko-KR" dirty="0" err="1">
                <a:latin typeface="나눔고딕코딩" panose="020D0009000000000000" pitchFamily="49" charset="-127"/>
                <a:ea typeface="나눔고딕코딩" panose="020D0009000000000000" pitchFamily="49" charset="-127"/>
                <a:cs typeface="Times New Roman" panose="02020603050405020304" pitchFamily="18" charset="0"/>
              </a:rPr>
              <a:t>ip_address</a:t>
            </a:r>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a:t>
            </a:r>
            <a:r>
              <a:rPr lang="en-US" altLang="ko-KR" b="1" dirty="0">
                <a:solidFill>
                  <a:srgbClr val="FF0000"/>
                </a:solidFill>
                <a:latin typeface="나눔고딕코딩" panose="020D0009000000000000" pitchFamily="49" charset="-127"/>
                <a:ea typeface="나눔고딕코딩" panose="020D0009000000000000" pitchFamily="49" charset="-127"/>
                <a:cs typeface="Times New Roman" panose="02020603050405020304" pitchFamily="18" charset="0"/>
              </a:rPr>
              <a:t>172.29.0.250</a:t>
            </a:r>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/24 </a:t>
            </a:r>
            <a:r>
              <a:rPr lang="en-US" altLang="ko-KR" dirty="0">
                <a:solidFill>
                  <a:srgbClr val="FF0000"/>
                </a:solidFill>
                <a:latin typeface="나눔고딕코딩" panose="020D0009000000000000" pitchFamily="49" charset="-127"/>
                <a:ea typeface="나눔고딕코딩" panose="020D0009000000000000" pitchFamily="49" charset="-127"/>
                <a:cs typeface="Times New Roman" panose="02020603050405020304" pitchFamily="18" charset="0"/>
              </a:rPr>
              <a:t># Write your Raspberry Pi address</a:t>
            </a: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static routers=172.29.0.254</a:t>
            </a: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      static </a:t>
            </a:r>
            <a:r>
              <a:rPr lang="en-US" altLang="ko-KR" dirty="0" err="1">
                <a:latin typeface="나눔고딕코딩" panose="020D0009000000000000" pitchFamily="49" charset="-127"/>
                <a:ea typeface="나눔고딕코딩" panose="020D0009000000000000" pitchFamily="49" charset="-127"/>
                <a:cs typeface="Times New Roman" panose="02020603050405020304" pitchFamily="18" charset="0"/>
              </a:rPr>
              <a:t>domain_name_servers</a:t>
            </a:r>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=8.8.8.8 8.8.4.4</a:t>
            </a:r>
          </a:p>
          <a:p>
            <a:r>
              <a:rPr lang="en-US" altLang="ko-KR" dirty="0">
                <a:latin typeface="나눔고딕코딩" panose="020D0009000000000000" pitchFamily="49" charset="-127"/>
                <a:ea typeface="나눔고딕코딩" panose="020D0009000000000000" pitchFamily="49" charset="-127"/>
                <a:cs typeface="Times New Roman" panose="02020603050405020304" pitchFamily="18" charset="0"/>
              </a:rPr>
              <a:t>…</a:t>
            </a:r>
          </a:p>
        </p:txBody>
      </p: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18</a:t>
            </a:fld>
            <a:endParaRPr lang="ko-KR" altLang="en-US"/>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t>15</a:t>
            </a:r>
            <a:endParaRPr lang="ko-KR" altLang="en-US" dirty="0"/>
          </a:p>
        </p:txBody>
      </p:sp>
      <p:sp>
        <p:nvSpPr>
          <p:cNvPr id="14" name="제목 1">
            <a:extLst>
              <a:ext uri="{FF2B5EF4-FFF2-40B4-BE49-F238E27FC236}">
                <a16:creationId xmlns:a16="http://schemas.microsoft.com/office/drawing/2014/main" id="{B9145718-3335-4D9F-B6D8-1545B4DA40D5}"/>
              </a:ext>
            </a:extLst>
          </p:cNvPr>
          <p:cNvSpPr txBox="1">
            <a:spLocks/>
          </p:cNvSpPr>
          <p:nvPr/>
        </p:nvSpPr>
        <p:spPr>
          <a:xfrm>
            <a:off x="640079" y="616177"/>
            <a:ext cx="699216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3200" dirty="0">
                <a:solidFill>
                  <a:schemeClr val="tx1"/>
                </a:solidFill>
                <a:cs typeface="Times New Roman" panose="02020603050405020304" pitchFamily="18" charset="0"/>
              </a:rPr>
              <a:t>0. Install </a:t>
            </a:r>
            <a:r>
              <a:rPr lang="en-US" altLang="ko-KR" sz="3200" dirty="0" err="1">
                <a:solidFill>
                  <a:schemeClr val="tx1"/>
                </a:solidFill>
                <a:cs typeface="Times New Roman" panose="02020603050405020304" pitchFamily="18" charset="0"/>
              </a:rPr>
              <a:t>HypriotOS</a:t>
            </a:r>
            <a:r>
              <a:rPr lang="en-US" altLang="ko-KR" sz="3200" dirty="0">
                <a:solidFill>
                  <a:schemeClr val="tx1"/>
                </a:solidFill>
                <a:cs typeface="Times New Roman" panose="02020603050405020304" pitchFamily="18" charset="0"/>
              </a:rPr>
              <a:t> on Raspberry Pi</a:t>
            </a:r>
            <a:endParaRPr lang="ko-KR" altLang="en-US" sz="3200" dirty="0">
              <a:solidFill>
                <a:schemeClr val="tx1"/>
              </a:solidFill>
              <a:cs typeface="Times New Roman" panose="02020603050405020304" pitchFamily="18" charset="0"/>
            </a:endParaRPr>
          </a:p>
        </p:txBody>
      </p:sp>
      <p:sp>
        <p:nvSpPr>
          <p:cNvPr id="15" name="내용 개체 틀 2">
            <a:extLst>
              <a:ext uri="{FF2B5EF4-FFF2-40B4-BE49-F238E27FC236}">
                <a16:creationId xmlns:a16="http://schemas.microsoft.com/office/drawing/2014/main" id="{323FED4E-8C83-4DBA-8FA5-67124D4A1F82}"/>
              </a:ext>
            </a:extLst>
          </p:cNvPr>
          <p:cNvSpPr txBox="1">
            <a:spLocks/>
          </p:cNvSpPr>
          <p:nvPr/>
        </p:nvSpPr>
        <p:spPr>
          <a:xfrm>
            <a:off x="631312" y="1397113"/>
            <a:ext cx="8263830" cy="5339285"/>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startAt="4"/>
            </a:pPr>
            <a:r>
              <a:rPr lang="en-US" altLang="ko-KR" dirty="0">
                <a:latin typeface="Comic Sans MS" panose="030F0702030302020204" pitchFamily="66" charset="0"/>
              </a:rPr>
              <a:t>Download &amp; edit </a:t>
            </a:r>
            <a:r>
              <a:rPr lang="en-US" altLang="ko-KR" dirty="0" err="1">
                <a:latin typeface="Comic Sans MS" panose="030F0702030302020204" pitchFamily="66" charset="0"/>
              </a:rPr>
              <a:t>HypriotOS</a:t>
            </a:r>
            <a:r>
              <a:rPr lang="en-US" altLang="ko-KR" dirty="0">
                <a:latin typeface="Comic Sans MS" panose="030F0702030302020204" pitchFamily="66" charset="0"/>
              </a:rPr>
              <a:t> configuration file for your Raspberry Pi.</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wget</a:t>
            </a:r>
            <a:r>
              <a:rPr lang="en-US" altLang="ko-KR" dirty="0">
                <a:solidFill>
                  <a:srgbClr val="FF0000"/>
                </a:solidFill>
                <a:latin typeface="나눔고딕코딩" panose="020D0009000000000000" pitchFamily="49" charset="-127"/>
                <a:ea typeface="나눔고딕코딩" panose="020D0009000000000000" pitchFamily="49" charset="-127"/>
              </a:rPr>
              <a:t> -O </a:t>
            </a:r>
            <a:r>
              <a:rPr lang="en-US" altLang="ko-KR" dirty="0" err="1">
                <a:solidFill>
                  <a:srgbClr val="FF0000"/>
                </a:solidFill>
                <a:latin typeface="나눔고딕코딩" panose="020D0009000000000000" pitchFamily="49" charset="-127"/>
                <a:ea typeface="나눔고딕코딩" panose="020D0009000000000000" pitchFamily="49" charset="-127"/>
              </a:rPr>
              <a:t>hypriot-init.yaml</a:t>
            </a: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a:solidFill>
                  <a:srgbClr val="FF0000"/>
                </a:solidFill>
                <a:latin typeface="나눔고딕코딩" panose="020D0009000000000000" pitchFamily="49" charset="-127"/>
                <a:ea typeface="나눔고딕코딩" panose="020D0009000000000000" pitchFamily="49" charset="-127"/>
                <a:hlinkClick r:id="rId4"/>
              </a:rPr>
              <a:t>https://mirror.nm.gist.ac.kr/getHypriotConf</a:t>
            </a:r>
            <a:endParaRPr lang="en-US" altLang="ko-KR" dirty="0">
              <a:solidFill>
                <a:srgbClr val="FF0000"/>
              </a:solidFill>
              <a:latin typeface="나눔고딕코딩" panose="020D0009000000000000" pitchFamily="49" charset="-127"/>
              <a:ea typeface="나눔고딕코딩" panose="020D0009000000000000" pitchFamily="49" charset="-127"/>
            </a:endParaRPr>
          </a:p>
          <a:p>
            <a:pPr marL="400050" lvl="1" indent="0">
              <a:buNone/>
            </a:pPr>
            <a:r>
              <a:rPr lang="en-US" altLang="ko-KR" dirty="0">
                <a:latin typeface="Comic Sans MS" panose="030F0702030302020204" pitchFamily="66" charset="0"/>
              </a:rPr>
              <a:t>Let’s open the “</a:t>
            </a:r>
            <a:r>
              <a:rPr lang="en-US" altLang="ko-KR" dirty="0" err="1">
                <a:latin typeface="Comic Sans MS" panose="030F0702030302020204" pitchFamily="66" charset="0"/>
              </a:rPr>
              <a:t>hypriot.yaml</a:t>
            </a:r>
            <a:r>
              <a:rPr lang="en-US" altLang="ko-KR" dirty="0">
                <a:latin typeface="Comic Sans MS" panose="030F0702030302020204" pitchFamily="66" charset="0"/>
              </a:rPr>
              <a:t>” file and edit its network section.</a:t>
            </a: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pPr marL="400050" lvl="1" indent="0">
              <a:buNone/>
            </a:pPr>
            <a:endParaRPr lang="en-US" altLang="ko-KR" dirty="0">
              <a:solidFill>
                <a:srgbClr val="FF0000"/>
              </a:solidFill>
              <a:latin typeface="Comic Sans MS" panose="030F0702030302020204" pitchFamily="66" charset="0"/>
              <a:ea typeface="나눔고딕코딩" panose="020D0009000000000000" pitchFamily="49" charset="-127"/>
            </a:endParaRPr>
          </a:p>
          <a:p>
            <a:endParaRPr lang="en-US" altLang="ko-KR" dirty="0">
              <a:latin typeface="Comic Sans MS" panose="030F0702030302020204" pitchFamily="66" charset="0"/>
            </a:endParaRPr>
          </a:p>
          <a:p>
            <a:r>
              <a:rPr lang="en-US" altLang="ko-KR" dirty="0">
                <a:latin typeface="Comic Sans MS" panose="030F0702030302020204" pitchFamily="66" charset="0"/>
              </a:rPr>
              <a:t>The assigned IP address will be automatically applied, when you’re initially booting your Raspberry Pi.</a:t>
            </a:r>
            <a:endParaRPr lang="en-US" altLang="ko-KR" dirty="0">
              <a:solidFill>
                <a:srgbClr val="FF0000"/>
              </a:solidFill>
              <a:latin typeface="나눔고딕코딩" panose="020D0009000000000000" pitchFamily="49" charset="-127"/>
              <a:ea typeface="나눔고딕코딩" panose="020D0009000000000000" pitchFamily="49" charset="-127"/>
            </a:endParaRPr>
          </a:p>
          <a:p>
            <a:pPr>
              <a:buFont typeface="+mj-lt"/>
              <a:buAutoNum type="arabicPeriod" startAt="4"/>
            </a:pPr>
            <a:endParaRPr lang="en-US" altLang="ko-KR" dirty="0">
              <a:latin typeface="Comic Sans MS" panose="030F0702030302020204" pitchFamily="66" charset="0"/>
            </a:endParaRPr>
          </a:p>
        </p:txBody>
      </p:sp>
    </p:spTree>
    <p:extLst>
      <p:ext uri="{BB962C8B-B14F-4D97-AF65-F5344CB8AC3E}">
        <p14:creationId xmlns:p14="http://schemas.microsoft.com/office/powerpoint/2010/main" val="716406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7F40E447-5FD3-4621-8CF9-CF60F694702E}" type="slidenum">
              <a:rPr lang="ko-KR" altLang="en-US" smtClean="0"/>
              <a:t>19</a:t>
            </a:fld>
            <a:endParaRPr lang="ko-KR" altLang="en-US"/>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6" name="내용 개체 틀 2"/>
          <p:cNvSpPr txBox="1">
            <a:spLocks/>
          </p:cNvSpPr>
          <p:nvPr/>
        </p:nvSpPr>
        <p:spPr>
          <a:xfrm>
            <a:off x="631312" y="1397114"/>
            <a:ext cx="8263830" cy="290746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startAt="4"/>
            </a:pPr>
            <a:r>
              <a:rPr lang="en-US" altLang="ko-KR" dirty="0">
                <a:latin typeface="Comic Sans MS" panose="030F0702030302020204" pitchFamily="66" charset="0"/>
              </a:rPr>
              <a:t>Download &amp; write </a:t>
            </a:r>
            <a:r>
              <a:rPr lang="en-US" altLang="ko-KR" dirty="0" err="1">
                <a:latin typeface="Comic Sans MS" panose="030F0702030302020204" pitchFamily="66" charset="0"/>
              </a:rPr>
              <a:t>Hypriot</a:t>
            </a:r>
            <a:r>
              <a:rPr lang="en-US" altLang="ko-KR" dirty="0">
                <a:latin typeface="Comic Sans MS" panose="030F0702030302020204" pitchFamily="66" charset="0"/>
              </a:rPr>
              <a:t> OS image to your MicroSD card.</a:t>
            </a:r>
          </a:p>
          <a:p>
            <a:pPr marL="685800" lvl="1">
              <a:buFont typeface="Arial" panose="020B0604020202020204" pitchFamily="34" charset="0"/>
              <a:buChar char="•"/>
            </a:pPr>
            <a:r>
              <a:rPr lang="en-US" altLang="ko-KR" dirty="0">
                <a:solidFill>
                  <a:srgbClr val="FF0000"/>
                </a:solidFill>
                <a:latin typeface="나눔고딕코딩" panose="020D0009000000000000" pitchFamily="49" charset="-127"/>
                <a:ea typeface="나눔고딕코딩" panose="020D0009000000000000" pitchFamily="49" charset="-127"/>
              </a:rPr>
              <a:t>$ flash -u </a:t>
            </a:r>
            <a:r>
              <a:rPr lang="en-US" altLang="ko-KR" dirty="0" err="1">
                <a:solidFill>
                  <a:srgbClr val="FF0000"/>
                </a:solidFill>
                <a:latin typeface="나눔고딕코딩" panose="020D0009000000000000" pitchFamily="49" charset="-127"/>
                <a:ea typeface="나눔고딕코딩" panose="020D0009000000000000" pitchFamily="49" charset="-127"/>
              </a:rPr>
              <a:t>hypriot-init.yaml</a:t>
            </a:r>
            <a:r>
              <a:rPr lang="en-US" altLang="ko-KR" dirty="0">
                <a:solidFill>
                  <a:srgbClr val="FF0000"/>
                </a:solidFill>
                <a:latin typeface="나눔고딕코딩" panose="020D0009000000000000" pitchFamily="49" charset="-127"/>
                <a:ea typeface="나눔고딕코딩" panose="020D0009000000000000" pitchFamily="49" charset="-127"/>
              </a:rPr>
              <a:t> -d /dev/</a:t>
            </a:r>
            <a:r>
              <a:rPr lang="en-US" altLang="ko-KR" dirty="0" err="1">
                <a:solidFill>
                  <a:srgbClr val="FF0000"/>
                </a:solidFill>
                <a:latin typeface="나눔고딕코딩" panose="020D0009000000000000" pitchFamily="49" charset="-127"/>
                <a:ea typeface="나눔고딕코딩" panose="020D0009000000000000" pitchFamily="49" charset="-127"/>
              </a:rPr>
              <a:t>sdb</a:t>
            </a:r>
            <a:r>
              <a:rPr lang="en-US" altLang="ko-KR" dirty="0">
                <a:solidFill>
                  <a:srgbClr val="FF0000"/>
                </a:solidFill>
                <a:latin typeface="나눔고딕코딩" panose="020D0009000000000000" pitchFamily="49" charset="-127"/>
                <a:ea typeface="나눔고딕코딩" panose="020D0009000000000000" pitchFamily="49" charset="-127"/>
              </a:rPr>
              <a:t> -f </a:t>
            </a:r>
            <a:r>
              <a:rPr lang="en-US" altLang="ko-KR" dirty="0">
                <a:solidFill>
                  <a:srgbClr val="FF0000"/>
                </a:solidFill>
                <a:latin typeface="나눔고딕코딩" panose="020D0009000000000000" pitchFamily="49" charset="-127"/>
                <a:ea typeface="나눔고딕코딩" panose="020D0009000000000000" pitchFamily="49" charset="-127"/>
                <a:hlinkClick r:id="rId3"/>
              </a:rPr>
              <a:t>https://mirror.nm.gist.ac.kr/getHypriot</a:t>
            </a:r>
            <a:endParaRPr lang="en-US" altLang="ko-KR" dirty="0">
              <a:solidFill>
                <a:srgbClr val="FF0000"/>
              </a:solidFill>
              <a:latin typeface="나눔고딕코딩" panose="020D0009000000000000" pitchFamily="49" charset="-127"/>
              <a:ea typeface="나눔고딕코딩" panose="020D0009000000000000" pitchFamily="49" charset="-127"/>
            </a:endParaRPr>
          </a:p>
          <a:p>
            <a:pPr marL="400050" lvl="1" indent="0">
              <a:buNone/>
            </a:pPr>
            <a:r>
              <a:rPr lang="en-US" altLang="ko-KR" b="1" dirty="0">
                <a:solidFill>
                  <a:srgbClr val="FF0000"/>
                </a:solidFill>
                <a:latin typeface="Comic Sans MS" panose="030F0702030302020204" pitchFamily="66" charset="0"/>
              </a:rPr>
              <a:t>Be careful! Wrong –d option may lead to the loss of NUC’s OS!</a:t>
            </a:r>
          </a:p>
          <a:p>
            <a:pPr marL="400050" lvl="1" indent="0">
              <a:buNone/>
            </a:pPr>
            <a:r>
              <a:rPr lang="en-US" altLang="ko-KR" dirty="0">
                <a:solidFill>
                  <a:schemeClr val="tx1"/>
                </a:solidFill>
                <a:latin typeface="Comic Sans MS" panose="030F0702030302020204" pitchFamily="66" charset="0"/>
              </a:rPr>
              <a:t>NOTE: This may take some time, even after its gauge reached 100%.</a:t>
            </a:r>
          </a:p>
          <a:p>
            <a:pPr marL="400050" lvl="1" indent="0">
              <a:buNone/>
            </a:pPr>
            <a:endParaRPr lang="en-US" altLang="ko-KR" dirty="0">
              <a:solidFill>
                <a:schemeClr val="tx1"/>
              </a:solidFill>
              <a:latin typeface="Comic Sans MS" panose="030F0702030302020204" pitchFamily="66" charset="0"/>
            </a:endParaRPr>
          </a:p>
          <a:p>
            <a:r>
              <a:rPr lang="en-US" altLang="ko-KR" dirty="0">
                <a:latin typeface="Comic Sans MS" panose="030F0702030302020204" pitchFamily="66" charset="0"/>
              </a:rPr>
              <a:t>And, that’s it! Now </a:t>
            </a:r>
            <a:r>
              <a:rPr lang="en-US" altLang="ko-KR" dirty="0" err="1">
                <a:latin typeface="Comic Sans MS" panose="030F0702030302020204" pitchFamily="66" charset="0"/>
              </a:rPr>
              <a:t>HypriotOS</a:t>
            </a:r>
            <a:r>
              <a:rPr lang="en-US" altLang="ko-KR" dirty="0">
                <a:latin typeface="Comic Sans MS" panose="030F0702030302020204" pitchFamily="66" charset="0"/>
              </a:rPr>
              <a:t> is flashed to your MicroSD card.</a:t>
            </a:r>
          </a:p>
          <a:p>
            <a:r>
              <a:rPr lang="en-US" altLang="ko-KR" dirty="0">
                <a:latin typeface="Comic Sans MS" panose="030F0702030302020204" pitchFamily="66" charset="0"/>
              </a:rPr>
              <a:t>Insert the card back to your Raspberry Pi and boot it up.</a:t>
            </a:r>
          </a:p>
        </p:txBody>
      </p:sp>
      <p:sp>
        <p:nvSpPr>
          <p:cNvPr id="15" name="제목 1"/>
          <p:cNvSpPr txBox="1">
            <a:spLocks/>
          </p:cNvSpPr>
          <p:nvPr/>
        </p:nvSpPr>
        <p:spPr>
          <a:xfrm>
            <a:off x="640079" y="616177"/>
            <a:ext cx="699216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3200" dirty="0">
                <a:solidFill>
                  <a:schemeClr val="tx1"/>
                </a:solidFill>
                <a:cs typeface="Times New Roman" panose="02020603050405020304" pitchFamily="18" charset="0"/>
              </a:rPr>
              <a:t>0. Install </a:t>
            </a:r>
            <a:r>
              <a:rPr lang="en-US" altLang="ko-KR" sz="3200" dirty="0" err="1">
                <a:solidFill>
                  <a:schemeClr val="tx1"/>
                </a:solidFill>
                <a:cs typeface="Times New Roman" panose="02020603050405020304" pitchFamily="18" charset="0"/>
              </a:rPr>
              <a:t>HypriotOS</a:t>
            </a:r>
            <a:r>
              <a:rPr lang="en-US" altLang="ko-KR" sz="3200" dirty="0">
                <a:solidFill>
                  <a:schemeClr val="tx1"/>
                </a:solidFill>
                <a:cs typeface="Times New Roman" panose="02020603050405020304" pitchFamily="18" charset="0"/>
              </a:rPr>
              <a:t> on Raspberry Pi</a:t>
            </a:r>
            <a:endParaRPr lang="ko-KR" altLang="en-US" sz="3200" dirty="0">
              <a:solidFill>
                <a:schemeClr val="tx1"/>
              </a:solidFill>
              <a:cs typeface="Times New Roman" panose="02020603050405020304" pitchFamily="18" charset="0"/>
            </a:endParaRPr>
          </a:p>
        </p:txBody>
      </p:sp>
      <p:pic>
        <p:nvPicPr>
          <p:cNvPr id="17" name="그림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330686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442120"/>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dirty="0">
                <a:solidFill>
                  <a:srgbClr val="0070C0"/>
                </a:solidFill>
                <a:latin typeface="Times New Roman" panose="02020603050405020304" pitchFamily="18" charset="0"/>
                <a:cs typeface="Times New Roman" panose="02020603050405020304" pitchFamily="18" charset="0"/>
              </a:rPr>
              <a:t>History and Contributor of </a:t>
            </a:r>
            <a:r>
              <a:rPr lang="en-US" altLang="ko-KR" sz="4000" dirty="0" err="1">
                <a:solidFill>
                  <a:srgbClr val="0070C0"/>
                </a:solidFill>
                <a:latin typeface="Times New Roman" panose="02020603050405020304" pitchFamily="18" charset="0"/>
                <a:cs typeface="Times New Roman" panose="02020603050405020304" pitchFamily="18" charset="0"/>
              </a:rPr>
              <a:t>InterConnect</a:t>
            </a:r>
            <a:r>
              <a:rPr lang="en-US" altLang="ko-KR" sz="4000" dirty="0">
                <a:solidFill>
                  <a:srgbClr val="0070C0"/>
                </a:solidFill>
                <a:latin typeface="Times New Roman" panose="02020603050405020304" pitchFamily="18" charset="0"/>
                <a:cs typeface="Times New Roman" panose="02020603050405020304" pitchFamily="18" charset="0"/>
              </a:rPr>
              <a:t> Lab</a:t>
            </a:r>
          </a:p>
          <a:p>
            <a:pPr algn="ctr"/>
            <a:r>
              <a:rPr lang="en-US" altLang="ko-KR" sz="3200" dirty="0">
                <a:solidFill>
                  <a:srgbClr val="0070C0"/>
                </a:solidFill>
                <a:latin typeface="Times New Roman" panose="02020603050405020304" pitchFamily="18" charset="0"/>
                <a:cs typeface="Times New Roman" panose="02020603050405020304" pitchFamily="18" charset="0"/>
              </a:rPr>
              <a:t>(2018. 04. 30)</a:t>
            </a:r>
            <a:endParaRPr lang="ko-KR" altLang="en-US" sz="3200" dirty="0">
              <a:solidFill>
                <a:srgbClr val="0070C0"/>
              </a:solidFill>
              <a:latin typeface="Times New Roman" panose="02020603050405020304" pitchFamily="18" charset="0"/>
              <a:cs typeface="Times New Roman" panose="02020603050405020304"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148790453"/>
              </p:ext>
            </p:extLst>
          </p:nvPr>
        </p:nvGraphicFramePr>
        <p:xfrm>
          <a:off x="745524" y="1918074"/>
          <a:ext cx="7652952" cy="445008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370840">
                <a:tc>
                  <a:txBody>
                    <a:bodyPr/>
                    <a:lstStyle/>
                    <a:p>
                      <a:pPr algn="ctr" latinLnBrk="1"/>
                      <a:r>
                        <a:rPr lang="en-US" altLang="ko-KR" dirty="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Updated</a:t>
                      </a:r>
                      <a:r>
                        <a:rPr lang="en-US" altLang="ko-KR" baseline="0"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Date</a:t>
                      </a:r>
                      <a:endParaRPr lang="ko-KR" altLang="en-US"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Updated</a:t>
                      </a:r>
                      <a:r>
                        <a:rPr lang="en-US" altLang="ko-KR" baseline="0" dirty="0">
                          <a:latin typeface="Times New Roman" panose="02020603050405020304" pitchFamily="18" charset="0"/>
                          <a:cs typeface="Times New Roman" panose="02020603050405020304" pitchFamily="18" charset="0"/>
                        </a:rPr>
                        <a:t> Contents</a:t>
                      </a:r>
                      <a:endParaRPr lang="en-US" altLang="ko-KR"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a:latin typeface="Times New Roman" panose="02020603050405020304" pitchFamily="18" charset="0"/>
                          <a:cs typeface="Times New Roman" panose="02020603050405020304" pitchFamily="18" charset="0"/>
                        </a:rPr>
                        <a:t>Contributor</a:t>
                      </a:r>
                      <a:endParaRPr lang="en-US" altLang="ko-KR" dirty="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370840">
                <a:tc>
                  <a:txBody>
                    <a:bodyPr/>
                    <a:lstStyle/>
                    <a:p>
                      <a:pPr algn="ctr" latinLnBrk="1"/>
                      <a:r>
                        <a:rPr lang="en-US" altLang="ko-KR" sz="1600" dirty="0">
                          <a:latin typeface="+mj-ea"/>
                          <a:ea typeface="+mj-ea"/>
                        </a:rPr>
                        <a:t>v0.1</a:t>
                      </a:r>
                      <a:endParaRPr lang="ko-KR" altLang="en-US" sz="1600" dirty="0">
                        <a:latin typeface="+mj-ea"/>
                        <a:ea typeface="+mj-ea"/>
                      </a:endParaRPr>
                    </a:p>
                  </a:txBody>
                  <a:tcPr anchor="ctr"/>
                </a:tc>
                <a:tc>
                  <a:txBody>
                    <a:bodyPr/>
                    <a:lstStyle/>
                    <a:p>
                      <a:pPr algn="ctr" latinLnBrk="1"/>
                      <a:r>
                        <a:rPr lang="en-US" altLang="ko-KR" sz="1600" dirty="0">
                          <a:latin typeface="+mj-ea"/>
                          <a:ea typeface="+mj-ea"/>
                        </a:rPr>
                        <a:t>2017/05</a:t>
                      </a:r>
                      <a:endParaRPr lang="ko-KR" altLang="en-US" sz="1600" dirty="0">
                        <a:latin typeface="+mj-ea"/>
                        <a:ea typeface="+mj-ea"/>
                      </a:endParaRPr>
                    </a:p>
                  </a:txBody>
                  <a:tcPr anchor="ctr"/>
                </a:tc>
                <a:tc>
                  <a:txBody>
                    <a:bodyPr/>
                    <a:lstStyle/>
                    <a:p>
                      <a:pPr algn="ctr" latinLnBrk="1"/>
                      <a:r>
                        <a:rPr lang="en-US" altLang="ko-KR" sz="1200" dirty="0">
                          <a:latin typeface="+mj-ea"/>
                          <a:ea typeface="+mj-ea"/>
                        </a:rPr>
                        <a:t>Merged</a:t>
                      </a:r>
                      <a:r>
                        <a:rPr lang="en-US" altLang="ko-KR" sz="1200" baseline="0" dirty="0">
                          <a:latin typeface="+mj-ea"/>
                          <a:ea typeface="+mj-ea"/>
                        </a:rPr>
                        <a:t> with </a:t>
                      </a:r>
                      <a:r>
                        <a:rPr lang="en-US" altLang="ko-KR" sz="1200" baseline="0" dirty="0" err="1">
                          <a:latin typeface="+mj-ea"/>
                          <a:ea typeface="+mj-ea"/>
                        </a:rPr>
                        <a:t>InterConnect</a:t>
                      </a:r>
                      <a:r>
                        <a:rPr lang="en-US" altLang="ko-KR" sz="1200" baseline="0" dirty="0">
                          <a:latin typeface="+mj-ea"/>
                          <a:ea typeface="+mj-ea"/>
                        </a:rPr>
                        <a:t> &amp; Tower Lab</a:t>
                      </a:r>
                      <a:endParaRPr lang="ko-KR" altLang="en-US" sz="1200" dirty="0">
                        <a:latin typeface="+mj-ea"/>
                        <a:ea typeface="+mj-ea"/>
                      </a:endParaRPr>
                    </a:p>
                  </a:txBody>
                  <a:tcPr anchor="ctr"/>
                </a:tc>
                <a:tc>
                  <a:txBody>
                    <a:bodyPr/>
                    <a:lstStyle/>
                    <a:p>
                      <a:pPr algn="ctr" latinLnBrk="1"/>
                      <a:r>
                        <a:rPr lang="en-US" altLang="ko-KR" sz="1200" dirty="0">
                          <a:latin typeface="+mj-ea"/>
                          <a:ea typeface="+mj-ea"/>
                        </a:rPr>
                        <a:t>Seungryong Kim</a:t>
                      </a:r>
                      <a:endParaRPr lang="ko-KR" altLang="en-US" sz="1200" dirty="0">
                        <a:latin typeface="+mj-ea"/>
                        <a:ea typeface="+mj-ea"/>
                      </a:endParaRPr>
                    </a:p>
                  </a:txBody>
                  <a:tcPr anchor="ctr"/>
                </a:tc>
                <a:extLst>
                  <a:ext uri="{0D108BD9-81ED-4DB2-BD59-A6C34878D82A}">
                    <a16:rowId xmlns:a16="http://schemas.microsoft.com/office/drawing/2014/main" val="10001"/>
                  </a:ext>
                </a:extLst>
              </a:tr>
              <a:tr h="370840">
                <a:tc>
                  <a:txBody>
                    <a:bodyPr/>
                    <a:lstStyle/>
                    <a:p>
                      <a:pPr algn="ctr" latinLnBrk="1"/>
                      <a:r>
                        <a:rPr lang="en-US" altLang="ko-KR" sz="1600" dirty="0">
                          <a:latin typeface="+mj-ea"/>
                          <a:ea typeface="+mj-ea"/>
                        </a:rPr>
                        <a:t>v0.2</a:t>
                      </a:r>
                      <a:endParaRPr lang="ko-KR" altLang="en-US" sz="1600" dirty="0">
                        <a:latin typeface="+mj-ea"/>
                        <a:ea typeface="+mj-ea"/>
                      </a:endParaRPr>
                    </a:p>
                  </a:txBody>
                  <a:tcPr anchor="ctr"/>
                </a:tc>
                <a:tc>
                  <a:txBody>
                    <a:bodyPr/>
                    <a:lstStyle/>
                    <a:p>
                      <a:pPr algn="ctr" latinLnBrk="1"/>
                      <a:r>
                        <a:rPr lang="en-US" altLang="ko-KR" sz="1600" dirty="0">
                          <a:latin typeface="+mj-ea"/>
                          <a:ea typeface="+mj-ea"/>
                        </a:rPr>
                        <a:t>2018/01</a:t>
                      </a:r>
                      <a:endParaRPr lang="ko-KR" altLang="en-US" sz="1600" dirty="0">
                        <a:latin typeface="+mj-ea"/>
                        <a:ea typeface="+mj-ea"/>
                      </a:endParaRPr>
                    </a:p>
                  </a:txBody>
                  <a:tcPr anchor="ctr"/>
                </a:tc>
                <a:tc>
                  <a:txBody>
                    <a:bodyPr/>
                    <a:lstStyle/>
                    <a:p>
                      <a:pPr algn="ctr" latinLnBrk="1"/>
                      <a:r>
                        <a:rPr lang="en-US" altLang="ko-KR" sz="1200" kern="1200" baseline="0" dirty="0" err="1">
                          <a:solidFill>
                            <a:schemeClr val="dk1"/>
                          </a:solidFill>
                          <a:latin typeface="+mj-ea"/>
                          <a:ea typeface="+mj-ea"/>
                          <a:cs typeface="+mn-cs"/>
                        </a:rPr>
                        <a:t>InfluxDB</a:t>
                      </a:r>
                      <a:r>
                        <a:rPr lang="en-US" altLang="ko-KR" sz="1200" kern="1200" baseline="0" dirty="0">
                          <a:solidFill>
                            <a:schemeClr val="dk1"/>
                          </a:solidFill>
                          <a:latin typeface="+mj-ea"/>
                          <a:ea typeface="+mj-ea"/>
                          <a:cs typeface="+mn-cs"/>
                        </a:rPr>
                        <a:t> </a:t>
                      </a:r>
                      <a:r>
                        <a:rPr lang="ko-KR" altLang="en-US" sz="1200" kern="1200" baseline="0" dirty="0">
                          <a:solidFill>
                            <a:schemeClr val="dk1"/>
                          </a:solidFill>
                          <a:latin typeface="+mj-ea"/>
                          <a:ea typeface="+mj-ea"/>
                          <a:cs typeface="+mn-cs"/>
                        </a:rPr>
                        <a:t>버전 업데이트 스크립트 변경</a:t>
                      </a:r>
                    </a:p>
                  </a:txBody>
                  <a:tcPr anchor="ctr"/>
                </a:tc>
                <a:tc>
                  <a:txBody>
                    <a:bodyPr/>
                    <a:lstStyle/>
                    <a:p>
                      <a:pPr algn="ctr" latinLnBrk="1"/>
                      <a:r>
                        <a:rPr lang="en-US" altLang="ko-KR" sz="1200" kern="1200" dirty="0" err="1">
                          <a:solidFill>
                            <a:schemeClr val="dk1"/>
                          </a:solidFill>
                          <a:latin typeface="+mj-ea"/>
                          <a:ea typeface="+mj-ea"/>
                          <a:cs typeface="+mn-cs"/>
                        </a:rPr>
                        <a:t>Seunghyung</a:t>
                      </a:r>
                      <a:r>
                        <a:rPr lang="en-US" altLang="ko-KR" sz="1200" kern="1200" dirty="0">
                          <a:solidFill>
                            <a:schemeClr val="dk1"/>
                          </a:solidFill>
                          <a:latin typeface="+mj-ea"/>
                          <a:ea typeface="+mj-ea"/>
                          <a:cs typeface="+mn-cs"/>
                        </a:rPr>
                        <a:t> Lee</a:t>
                      </a:r>
                      <a:endParaRPr lang="ko-KR" altLang="en-US" sz="1200" kern="1200" dirty="0">
                        <a:solidFill>
                          <a:schemeClr val="dk1"/>
                        </a:solidFill>
                        <a:latin typeface="+mj-ea"/>
                        <a:ea typeface="+mj-ea"/>
                        <a:cs typeface="+mn-cs"/>
                      </a:endParaRPr>
                    </a:p>
                  </a:txBody>
                  <a:tcPr anchor="ctr"/>
                </a:tc>
                <a:extLst>
                  <a:ext uri="{0D108BD9-81ED-4DB2-BD59-A6C34878D82A}">
                    <a16:rowId xmlns:a16="http://schemas.microsoft.com/office/drawing/2014/main" val="10002"/>
                  </a:ext>
                </a:extLst>
              </a:tr>
              <a:tr h="370840">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a:solidFill>
                            <a:schemeClr val="dk1"/>
                          </a:solidFill>
                          <a:latin typeface="+mj-ea"/>
                          <a:ea typeface="+mj-ea"/>
                          <a:cs typeface="+mn-cs"/>
                        </a:rPr>
                        <a:t>v0.3</a:t>
                      </a:r>
                      <a:endParaRPr lang="ko-KR" altLang="en-US" sz="1600" kern="1200" dirty="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a:solidFill>
                            <a:schemeClr val="dk1"/>
                          </a:solidFill>
                          <a:latin typeface="+mj-ea"/>
                          <a:ea typeface="+mn-ea"/>
                          <a:cs typeface="+mn-cs"/>
                        </a:rPr>
                        <a:t>2018/04</a:t>
                      </a:r>
                      <a:endParaRPr lang="ko-KR" altLang="en-US" sz="16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200" kern="1200" dirty="0">
                          <a:solidFill>
                            <a:schemeClr val="dk1"/>
                          </a:solidFill>
                          <a:latin typeface="+mj-ea"/>
                          <a:ea typeface="+mj-ea"/>
                          <a:cs typeface="+mn-cs"/>
                        </a:rPr>
                        <a:t>Tower Lab </a:t>
                      </a:r>
                      <a:r>
                        <a:rPr lang="ko-KR" altLang="en-US" sz="1200" kern="1200" dirty="0">
                          <a:solidFill>
                            <a:schemeClr val="dk1"/>
                          </a:solidFill>
                          <a:latin typeface="+mj-ea"/>
                          <a:ea typeface="+mj-ea"/>
                          <a:cs typeface="+mn-cs"/>
                        </a:rPr>
                        <a:t>부분 분리</a:t>
                      </a:r>
                      <a:r>
                        <a:rPr lang="en-US" altLang="ko-KR" sz="1200" kern="1200" dirty="0">
                          <a:solidFill>
                            <a:schemeClr val="dk1"/>
                          </a:solidFill>
                          <a:latin typeface="+mj-ea"/>
                          <a:ea typeface="+mj-ea"/>
                          <a:cs typeface="+mn-cs"/>
                        </a:rPr>
                        <a:t>, </a:t>
                      </a:r>
                      <a:r>
                        <a:rPr lang="ko-KR" altLang="en-US" sz="1200" kern="1200" dirty="0">
                          <a:solidFill>
                            <a:schemeClr val="dk1"/>
                          </a:solidFill>
                          <a:latin typeface="+mj-ea"/>
                          <a:ea typeface="+mj-ea"/>
                          <a:cs typeface="+mn-cs"/>
                        </a:rPr>
                        <a:t>일부 설명 수정</a:t>
                      </a:r>
                    </a:p>
                  </a:txBody>
                  <a:tcPr anchor="ctr"/>
                </a:tc>
                <a:tc>
                  <a:txBody>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mn-cs"/>
                        </a:rPr>
                        <a:t>Moonjoong</a:t>
                      </a:r>
                      <a:r>
                        <a:rPr kumimoji="0" lang="en-US"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Kang</a:t>
                      </a:r>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anchor="ctr"/>
                </a:tc>
                <a:extLst>
                  <a:ext uri="{0D108BD9-81ED-4DB2-BD59-A6C34878D82A}">
                    <a16:rowId xmlns:a16="http://schemas.microsoft.com/office/drawing/2014/main" val="10003"/>
                  </a:ext>
                </a:extLst>
              </a:tr>
              <a:tr h="370840">
                <a:tc>
                  <a:txBody>
                    <a:bodyPr/>
                    <a:lstStyle/>
                    <a:p>
                      <a:pPr algn="ctr" latinLnBrk="1"/>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600" kern="1200" dirty="0">
                        <a:solidFill>
                          <a:schemeClr val="dk1"/>
                        </a:solidFill>
                        <a:latin typeface="+mj-ea"/>
                        <a:ea typeface="+mn-ea"/>
                        <a:cs typeface="+mn-cs"/>
                      </a:endParaRPr>
                    </a:p>
                  </a:txBody>
                  <a:tcPr anchor="ctr"/>
                </a:tc>
                <a:tc>
                  <a:txBody>
                    <a:bodyPr/>
                    <a:lstStyle/>
                    <a:p>
                      <a:pPr algn="ctr" latinLnBrk="1"/>
                      <a:endParaRPr lang="ko-KR" altLang="en-US" sz="12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600" kern="1200" dirty="0">
                        <a:solidFill>
                          <a:schemeClr val="dk1"/>
                        </a:solidFill>
                        <a:latin typeface="+mj-ea"/>
                        <a:ea typeface="+mj-ea"/>
                        <a:cs typeface="+mn-cs"/>
                      </a:endParaRPr>
                    </a:p>
                  </a:txBody>
                  <a:tcPr anchor="ctr"/>
                </a:tc>
                <a:extLst>
                  <a:ext uri="{0D108BD9-81ED-4DB2-BD59-A6C34878D82A}">
                    <a16:rowId xmlns:a16="http://schemas.microsoft.com/office/drawing/2014/main" val="10004"/>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600" kern="1200" dirty="0">
                        <a:solidFill>
                          <a:schemeClr val="dk1"/>
                        </a:solidFill>
                        <a:latin typeface="+mj-ea"/>
                        <a:ea typeface="+mj-ea"/>
                        <a:cs typeface="+mn-cs"/>
                      </a:endParaRPr>
                    </a:p>
                  </a:txBody>
                  <a:tcPr anchor="ctr"/>
                </a:tc>
                <a:extLst>
                  <a:ext uri="{0D108BD9-81ED-4DB2-BD59-A6C34878D82A}">
                    <a16:rowId xmlns:a16="http://schemas.microsoft.com/office/drawing/2014/main" val="10005"/>
                  </a:ext>
                </a:extLst>
              </a:tr>
              <a:tr h="370840">
                <a:tc>
                  <a:txBody>
                    <a:bodyPr/>
                    <a:lstStyle/>
                    <a:p>
                      <a:pPr algn="ctr" latinLnBrk="1"/>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600" kern="1200" dirty="0">
                        <a:solidFill>
                          <a:schemeClr val="dk1"/>
                        </a:solidFill>
                        <a:latin typeface="+mj-ea"/>
                        <a:ea typeface="+mj-ea"/>
                        <a:cs typeface="+mn-cs"/>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06"/>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07"/>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1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08"/>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09"/>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10"/>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11"/>
                  </a:ext>
                </a:extLst>
              </a:tr>
            </a:tbl>
          </a:graphicData>
        </a:graphic>
      </p:graphicFrame>
      <p:sp>
        <p:nvSpPr>
          <p:cNvPr id="2" name="Slide Number Placeholder 1"/>
          <p:cNvSpPr>
            <a:spLocks noGrp="1"/>
          </p:cNvSpPr>
          <p:nvPr>
            <p:ph type="sldNum" sz="quarter" idx="12"/>
          </p:nvPr>
        </p:nvSpPr>
        <p:spPr/>
        <p:txBody>
          <a:bodyPr/>
          <a:lstStyle/>
          <a:p>
            <a:fld id="{2A77177F-D4BC-47C1-ABEC-AF5DF9643428}" type="slidenum">
              <a:rPr lang="ko-KR" altLang="en-US" smtClean="0"/>
              <a:pPr/>
              <a:t>2</a:t>
            </a:fld>
            <a:endParaRPr lang="ko-KR" altLang="en-US"/>
          </a:p>
        </p:txBody>
      </p:sp>
    </p:spTree>
    <p:extLst>
      <p:ext uri="{BB962C8B-B14F-4D97-AF65-F5344CB8AC3E}">
        <p14:creationId xmlns:p14="http://schemas.microsoft.com/office/powerpoint/2010/main" val="8731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cs typeface="Times New Roman" panose="02020603050405020304" pitchFamily="18" charset="0"/>
              </a:rPr>
              <a:t>1. Edit /</a:t>
            </a:r>
            <a:r>
              <a:rPr lang="en-US" altLang="ko-KR" dirty="0" err="1">
                <a:solidFill>
                  <a:schemeClr val="tx1"/>
                </a:solidFill>
                <a:cs typeface="Times New Roman" panose="02020603050405020304" pitchFamily="18" charset="0"/>
              </a:rPr>
              <a:t>etc</a:t>
            </a:r>
            <a:r>
              <a:rPr lang="en-US" altLang="ko-KR" dirty="0">
                <a:solidFill>
                  <a:schemeClr val="tx1"/>
                </a:solidFill>
                <a:cs typeface="Times New Roman" panose="02020603050405020304" pitchFamily="18" charset="0"/>
              </a:rPr>
              <a:t>/hosts </a:t>
            </a:r>
            <a:r>
              <a:rPr lang="en-US" altLang="ko-KR" dirty="0">
                <a:solidFill>
                  <a:srgbClr val="FF0000"/>
                </a:solidFill>
                <a:cs typeface="Times New Roman" panose="02020603050405020304" pitchFamily="18" charset="0"/>
              </a:rPr>
              <a:t>(for NUC)</a:t>
            </a:r>
            <a:endParaRPr lang="ko-KR" altLang="en-US" dirty="0">
              <a:solidFill>
                <a:srgbClr val="FF0000"/>
              </a:solidFill>
              <a:cs typeface="Times New Roman" panose="02020603050405020304" pitchFamily="18" charset="0"/>
            </a:endParaRPr>
          </a:p>
        </p:txBody>
      </p:sp>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9" y="1755148"/>
            <a:ext cx="7087986" cy="3880773"/>
          </a:xfrm>
        </p:spPr>
        <p:txBody>
          <a:bodyPr/>
          <a:lstStyle/>
          <a:p>
            <a:r>
              <a:rPr lang="en-US" altLang="ko-KR" dirty="0">
                <a:latin typeface="Comic Sans MS" panose="030F0702030302020204" pitchFamily="66" charset="0"/>
              </a:rPr>
              <a:t>Every machine which communicate with themselves must know their own address.</a:t>
            </a:r>
          </a:p>
          <a:p>
            <a:pPr>
              <a:buFont typeface="+mj-lt"/>
              <a:buAutoNum type="arabicPeriod"/>
            </a:pPr>
            <a:r>
              <a:rPr lang="en-US" altLang="ko-KR" dirty="0">
                <a:latin typeface="Comic Sans MS" panose="030F0702030302020204" pitchFamily="66" charset="0"/>
              </a:rPr>
              <a:t>Edit /</a:t>
            </a:r>
            <a:r>
              <a:rPr lang="en-US" altLang="ko-KR" dirty="0" err="1">
                <a:latin typeface="Comic Sans MS" panose="030F0702030302020204" pitchFamily="66" charset="0"/>
              </a:rPr>
              <a:t>etc</a:t>
            </a:r>
            <a:r>
              <a:rPr lang="en-US" altLang="ko-KR" dirty="0">
                <a:latin typeface="Comic Sans MS" panose="030F0702030302020204" pitchFamily="66" charset="0"/>
              </a:rPr>
              <a:t>/hosts</a:t>
            </a:r>
          </a:p>
          <a:p>
            <a:pPr marL="457200" lvl="1" indent="0">
              <a:buNone/>
            </a:pPr>
            <a:r>
              <a:rPr lang="en-US" altLang="ko-KR" dirty="0">
                <a:solidFill>
                  <a:srgbClr val="FF0000"/>
                </a:solidFill>
                <a:latin typeface="Comic Sans MS" panose="030F0702030302020204" pitchFamily="66" charset="0"/>
              </a:rPr>
              <a:t>$ </a:t>
            </a:r>
            <a:r>
              <a:rPr lang="en-US" altLang="ko-KR" dirty="0" err="1">
                <a:solidFill>
                  <a:srgbClr val="FF0000"/>
                </a:solidFill>
                <a:latin typeface="Comic Sans MS" panose="030F0702030302020204" pitchFamily="66" charset="0"/>
              </a:rPr>
              <a:t>sudo</a:t>
            </a:r>
            <a:r>
              <a:rPr lang="en-US" altLang="ko-KR" dirty="0">
                <a:solidFill>
                  <a:srgbClr val="FF0000"/>
                </a:solidFill>
                <a:latin typeface="Comic Sans MS" panose="030F0702030302020204" pitchFamily="66" charset="0"/>
              </a:rPr>
              <a:t> vi /</a:t>
            </a:r>
            <a:r>
              <a:rPr lang="en-US" altLang="ko-KR" dirty="0" err="1">
                <a:solidFill>
                  <a:srgbClr val="FF0000"/>
                </a:solidFill>
                <a:latin typeface="Comic Sans MS" panose="030F0702030302020204" pitchFamily="66" charset="0"/>
              </a:rPr>
              <a:t>etc</a:t>
            </a:r>
            <a:r>
              <a:rPr lang="en-US" altLang="ko-KR" dirty="0">
                <a:solidFill>
                  <a:srgbClr val="FF0000"/>
                </a:solidFill>
                <a:latin typeface="Comic Sans MS" panose="030F0702030302020204" pitchFamily="66" charset="0"/>
              </a:rPr>
              <a:t>/hosts</a:t>
            </a:r>
            <a:endParaRPr lang="en-US" altLang="ko-KR" dirty="0">
              <a:solidFill>
                <a:srgbClr val="0070C0"/>
              </a:solidFill>
              <a:latin typeface="Comic Sans MS" panose="030F0702030302020204" pitchFamily="66" charset="0"/>
            </a:endParaRPr>
          </a:p>
        </p:txBody>
      </p:sp>
      <p:sp>
        <p:nvSpPr>
          <p:cNvPr id="3" name="직사각형 2"/>
          <p:cNvSpPr/>
          <p:nvPr/>
        </p:nvSpPr>
        <p:spPr>
          <a:xfrm>
            <a:off x="794258" y="3379225"/>
            <a:ext cx="1351652" cy="307777"/>
          </a:xfrm>
          <a:prstGeom prst="rect">
            <a:avLst/>
          </a:prstGeom>
        </p:spPr>
        <p:txBody>
          <a:bodyPr wrap="none">
            <a:spAutoFit/>
          </a:bodyPr>
          <a:lstStyle/>
          <a:p>
            <a:r>
              <a:rPr lang="en-US" altLang="ko-KR" sz="1400" dirty="0">
                <a:latin typeface="Comic Sans MS" panose="030F0702030302020204" pitchFamily="66" charset="0"/>
              </a:rPr>
              <a:t>(For Example)</a:t>
            </a:r>
          </a:p>
        </p:txBody>
      </p:sp>
      <p:grpSp>
        <p:nvGrpSpPr>
          <p:cNvPr id="9" name="그룹 8"/>
          <p:cNvGrpSpPr/>
          <p:nvPr/>
        </p:nvGrpSpPr>
        <p:grpSpPr>
          <a:xfrm>
            <a:off x="960284" y="3892075"/>
            <a:ext cx="3990975" cy="1714501"/>
            <a:chOff x="104073" y="4152786"/>
            <a:chExt cx="3990975" cy="1714501"/>
          </a:xfrm>
        </p:grpSpPr>
        <p:pic>
          <p:nvPicPr>
            <p:cNvPr id="8" name="그림 7"/>
            <p:cNvPicPr>
              <a:picLocks noChangeAspect="1"/>
            </p:cNvPicPr>
            <p:nvPr/>
          </p:nvPicPr>
          <p:blipFill>
            <a:blip r:embed="rId3"/>
            <a:stretch>
              <a:fillRect/>
            </a:stretch>
          </p:blipFill>
          <p:spPr>
            <a:xfrm>
              <a:off x="104073" y="4152786"/>
              <a:ext cx="3990975" cy="1714500"/>
            </a:xfrm>
            <a:prstGeom prst="rect">
              <a:avLst/>
            </a:prstGeom>
          </p:spPr>
        </p:pic>
        <p:sp>
          <p:nvSpPr>
            <p:cNvPr id="4" name="직사각형 3"/>
            <p:cNvSpPr/>
            <p:nvPr/>
          </p:nvSpPr>
          <p:spPr>
            <a:xfrm>
              <a:off x="104073" y="5573467"/>
              <a:ext cx="1267527" cy="293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직사각형 9"/>
          <p:cNvSpPr/>
          <p:nvPr/>
        </p:nvSpPr>
        <p:spPr>
          <a:xfrm>
            <a:off x="1693719" y="5312756"/>
            <a:ext cx="172230" cy="1469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693719" y="5459665"/>
            <a:ext cx="172230" cy="1469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2019861" y="4022031"/>
            <a:ext cx="901773" cy="1707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4126720" y="4989590"/>
            <a:ext cx="4709450" cy="646331"/>
          </a:xfrm>
          <a:prstGeom prst="rect">
            <a:avLst/>
          </a:prstGeom>
          <a:noFill/>
        </p:spPr>
        <p:txBody>
          <a:bodyPr wrap="square" rtlCol="0">
            <a:spAutoFit/>
          </a:bodyPr>
          <a:lstStyle/>
          <a:p>
            <a:r>
              <a:rPr lang="en-US" altLang="ko-KR" dirty="0">
                <a:solidFill>
                  <a:srgbClr val="FF0000"/>
                </a:solidFill>
              </a:rPr>
              <a:t>Add two lines which describe the IP address and hostname of devices</a:t>
            </a:r>
            <a:endParaRPr lang="ko-KR" altLang="en-US" dirty="0">
              <a:solidFill>
                <a:srgbClr val="FF0000"/>
              </a:solidFill>
            </a:endParaRPr>
          </a:p>
        </p:txBody>
      </p:sp>
      <p:pic>
        <p:nvPicPr>
          <p:cNvPr id="17" name="그림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3168351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cs typeface="Times New Roman" panose="02020603050405020304" pitchFamily="18" charset="0"/>
              </a:rPr>
              <a:t>1. Edit /</a:t>
            </a:r>
            <a:r>
              <a:rPr lang="en-US" altLang="ko-KR" dirty="0" err="1">
                <a:solidFill>
                  <a:schemeClr val="tx1"/>
                </a:solidFill>
                <a:cs typeface="Times New Roman" panose="02020603050405020304" pitchFamily="18" charset="0"/>
              </a:rPr>
              <a:t>etc</a:t>
            </a:r>
            <a:r>
              <a:rPr lang="en-US" altLang="ko-KR" dirty="0">
                <a:solidFill>
                  <a:schemeClr val="tx1"/>
                </a:solidFill>
                <a:cs typeface="Times New Roman" panose="02020603050405020304" pitchFamily="18" charset="0"/>
              </a:rPr>
              <a:t>/hosts </a:t>
            </a:r>
            <a:r>
              <a:rPr lang="en-US" altLang="ko-KR" dirty="0">
                <a:solidFill>
                  <a:srgbClr val="FF0000"/>
                </a:solidFill>
                <a:cs typeface="Times New Roman" panose="02020603050405020304" pitchFamily="18" charset="0"/>
              </a:rPr>
              <a:t>(for Pi)</a:t>
            </a:r>
            <a:endParaRPr lang="ko-KR" altLang="en-US" dirty="0">
              <a:solidFill>
                <a:srgbClr val="FF0000"/>
              </a:solidFill>
              <a:cs typeface="Times New Roman" panose="02020603050405020304" pitchFamily="18" charset="0"/>
            </a:endParaRPr>
          </a:p>
        </p:txBody>
      </p:sp>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9" y="1755148"/>
            <a:ext cx="7087986" cy="3880773"/>
          </a:xfrm>
        </p:spPr>
        <p:txBody>
          <a:bodyPr/>
          <a:lstStyle/>
          <a:p>
            <a:r>
              <a:rPr lang="en-US" altLang="ko-KR" dirty="0">
                <a:latin typeface="Comic Sans MS" panose="030F0702030302020204" pitchFamily="66" charset="0"/>
              </a:rPr>
              <a:t>Every machine which communicate with themselves must know their own address.</a:t>
            </a:r>
          </a:p>
          <a:p>
            <a:pPr>
              <a:buFont typeface="+mj-lt"/>
              <a:buAutoNum type="arabicPeriod"/>
            </a:pPr>
            <a:r>
              <a:rPr lang="en-US" altLang="ko-KR" dirty="0">
                <a:latin typeface="Comic Sans MS" panose="030F0702030302020204" pitchFamily="66" charset="0"/>
              </a:rPr>
              <a:t>SSH into your Pi (ID: pirate, PW: </a:t>
            </a:r>
            <a:r>
              <a:rPr lang="en-US" altLang="ko-KR" dirty="0" err="1">
                <a:latin typeface="Comic Sans MS" panose="030F0702030302020204" pitchFamily="66" charset="0"/>
              </a:rPr>
              <a:t>hypriot</a:t>
            </a:r>
            <a:r>
              <a:rPr lang="en-US" altLang="ko-KR" dirty="0">
                <a:latin typeface="Comic Sans MS" panose="030F0702030302020204" pitchFamily="66" charset="0"/>
              </a:rPr>
              <a:t>)</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ssh</a:t>
            </a:r>
            <a:r>
              <a:rPr lang="en-US" altLang="ko-KR" dirty="0">
                <a:solidFill>
                  <a:srgbClr val="FF0000"/>
                </a:solidFill>
                <a:latin typeface="나눔고딕코딩" panose="020D0009000000000000" pitchFamily="49" charset="-127"/>
                <a:ea typeface="나눔고딕코딩" panose="020D0009000000000000" pitchFamily="49" charset="-127"/>
              </a:rPr>
              <a:t> pirate@&lt;Your Raspberry Pi IP address&gt;</a:t>
            </a:r>
            <a:endParaRPr lang="en-US" altLang="ko-KR" dirty="0">
              <a:latin typeface="Comic Sans MS" panose="030F0702030302020204" pitchFamily="66" charset="0"/>
            </a:endParaRPr>
          </a:p>
          <a:p>
            <a:pPr>
              <a:buFont typeface="+mj-lt"/>
              <a:buAutoNum type="arabicPeriod"/>
            </a:pPr>
            <a:r>
              <a:rPr lang="en-US" altLang="ko-KR" dirty="0">
                <a:latin typeface="Comic Sans MS" panose="030F0702030302020204" pitchFamily="66" charset="0"/>
              </a:rPr>
              <a:t>Edit /</a:t>
            </a:r>
            <a:r>
              <a:rPr lang="en-US" altLang="ko-KR" dirty="0" err="1">
                <a:latin typeface="Comic Sans MS" panose="030F0702030302020204" pitchFamily="66" charset="0"/>
              </a:rPr>
              <a:t>etc</a:t>
            </a:r>
            <a:r>
              <a:rPr lang="en-US" altLang="ko-KR" dirty="0">
                <a:latin typeface="Comic Sans MS" panose="030F0702030302020204" pitchFamily="66" charset="0"/>
              </a:rPr>
              <a:t>/hosts</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vi /</a:t>
            </a:r>
            <a:r>
              <a:rPr lang="en-US" altLang="ko-KR" dirty="0" err="1">
                <a:solidFill>
                  <a:srgbClr val="FF0000"/>
                </a:solidFill>
                <a:latin typeface="나눔고딕코딩" panose="020D0009000000000000" pitchFamily="49" charset="-127"/>
                <a:ea typeface="나눔고딕코딩" panose="020D0009000000000000" pitchFamily="49" charset="-127"/>
              </a:rPr>
              <a:t>etc</a:t>
            </a:r>
            <a:r>
              <a:rPr lang="en-US" altLang="ko-KR" dirty="0">
                <a:solidFill>
                  <a:srgbClr val="FF0000"/>
                </a:solidFill>
                <a:latin typeface="나눔고딕코딩" panose="020D0009000000000000" pitchFamily="49" charset="-127"/>
                <a:ea typeface="나눔고딕코딩" panose="020D0009000000000000" pitchFamily="49" charset="-127"/>
              </a:rPr>
              <a:t>/hosts</a:t>
            </a:r>
            <a:endParaRPr lang="en-US" altLang="ko-KR" dirty="0">
              <a:solidFill>
                <a:srgbClr val="0070C0"/>
              </a:solidFill>
              <a:latin typeface="나눔고딕코딩" panose="020D0009000000000000" pitchFamily="49" charset="-127"/>
              <a:ea typeface="나눔고딕코딩" panose="020D0009000000000000" pitchFamily="49" charset="-127"/>
            </a:endParaRPr>
          </a:p>
        </p:txBody>
      </p:sp>
      <p:sp>
        <p:nvSpPr>
          <p:cNvPr id="3" name="직사각형 2"/>
          <p:cNvSpPr/>
          <p:nvPr/>
        </p:nvSpPr>
        <p:spPr>
          <a:xfrm>
            <a:off x="794258" y="3991704"/>
            <a:ext cx="1351652" cy="307777"/>
          </a:xfrm>
          <a:prstGeom prst="rect">
            <a:avLst/>
          </a:prstGeom>
        </p:spPr>
        <p:txBody>
          <a:bodyPr wrap="none">
            <a:spAutoFit/>
          </a:bodyPr>
          <a:lstStyle/>
          <a:p>
            <a:r>
              <a:rPr lang="en-US" altLang="ko-KR" sz="1400" dirty="0">
                <a:latin typeface="Comic Sans MS" panose="030F0702030302020204" pitchFamily="66" charset="0"/>
              </a:rPr>
              <a:t>(For Example)</a:t>
            </a:r>
          </a:p>
        </p:txBody>
      </p:sp>
      <p:grpSp>
        <p:nvGrpSpPr>
          <p:cNvPr id="9" name="그룹 8"/>
          <p:cNvGrpSpPr/>
          <p:nvPr/>
        </p:nvGrpSpPr>
        <p:grpSpPr>
          <a:xfrm>
            <a:off x="960284" y="4504554"/>
            <a:ext cx="3990975" cy="1714501"/>
            <a:chOff x="104073" y="4152786"/>
            <a:chExt cx="3990975" cy="1714501"/>
          </a:xfrm>
        </p:grpSpPr>
        <p:pic>
          <p:nvPicPr>
            <p:cNvPr id="8" name="그림 7"/>
            <p:cNvPicPr>
              <a:picLocks noChangeAspect="1"/>
            </p:cNvPicPr>
            <p:nvPr/>
          </p:nvPicPr>
          <p:blipFill>
            <a:blip r:embed="rId3"/>
            <a:stretch>
              <a:fillRect/>
            </a:stretch>
          </p:blipFill>
          <p:spPr>
            <a:xfrm>
              <a:off x="104073" y="4152786"/>
              <a:ext cx="3990975" cy="1714500"/>
            </a:xfrm>
            <a:prstGeom prst="rect">
              <a:avLst/>
            </a:prstGeom>
          </p:spPr>
        </p:pic>
        <p:sp>
          <p:nvSpPr>
            <p:cNvPr id="4" name="직사각형 3"/>
            <p:cNvSpPr/>
            <p:nvPr/>
          </p:nvSpPr>
          <p:spPr>
            <a:xfrm>
              <a:off x="104073" y="5573467"/>
              <a:ext cx="1267527" cy="293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직사각형 9"/>
          <p:cNvSpPr/>
          <p:nvPr/>
        </p:nvSpPr>
        <p:spPr>
          <a:xfrm>
            <a:off x="1693719" y="5925235"/>
            <a:ext cx="172230" cy="1469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693719" y="6072144"/>
            <a:ext cx="172230" cy="1469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2019861" y="4634510"/>
            <a:ext cx="901773" cy="1707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4126720" y="5602069"/>
            <a:ext cx="4709450" cy="646331"/>
          </a:xfrm>
          <a:prstGeom prst="rect">
            <a:avLst/>
          </a:prstGeom>
          <a:noFill/>
        </p:spPr>
        <p:txBody>
          <a:bodyPr wrap="square" rtlCol="0">
            <a:spAutoFit/>
          </a:bodyPr>
          <a:lstStyle/>
          <a:p>
            <a:r>
              <a:rPr lang="en-US" altLang="ko-KR" dirty="0">
                <a:solidFill>
                  <a:srgbClr val="FF0000"/>
                </a:solidFill>
              </a:rPr>
              <a:t>Add two lines which describe the IP address and hostname of devices</a:t>
            </a:r>
            <a:endParaRPr lang="ko-KR" altLang="en-US" dirty="0">
              <a:solidFill>
                <a:srgbClr val="FF0000"/>
              </a:solidFill>
            </a:endParaRPr>
          </a:p>
        </p:txBody>
      </p:sp>
      <p:pic>
        <p:nvPicPr>
          <p:cNvPr id="16" name="그림 15">
            <a:extLst>
              <a:ext uri="{FF2B5EF4-FFF2-40B4-BE49-F238E27FC236}">
                <a16:creationId xmlns:a16="http://schemas.microsoft.com/office/drawing/2014/main" id="{4CC95094-A0DF-4E15-AEE6-CBEA3801AD4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24183" y="16102"/>
            <a:ext cx="1103704" cy="905956"/>
          </a:xfrm>
          <a:prstGeom prst="rect">
            <a:avLst/>
          </a:prstGeom>
        </p:spPr>
      </p:pic>
    </p:spTree>
    <p:extLst>
      <p:ext uri="{BB962C8B-B14F-4D97-AF65-F5344CB8AC3E}">
        <p14:creationId xmlns:p14="http://schemas.microsoft.com/office/powerpoint/2010/main" val="4137336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cs typeface="Times New Roman" panose="02020603050405020304" pitchFamily="18" charset="0"/>
              </a:rPr>
              <a:t>1. Edit /</a:t>
            </a:r>
            <a:r>
              <a:rPr lang="en-US" altLang="ko-KR" dirty="0" err="1">
                <a:solidFill>
                  <a:schemeClr val="tx1"/>
                </a:solidFill>
                <a:cs typeface="Times New Roman" panose="02020603050405020304" pitchFamily="18" charset="0"/>
              </a:rPr>
              <a:t>etc</a:t>
            </a:r>
            <a:r>
              <a:rPr lang="en-US" altLang="ko-KR" dirty="0">
                <a:solidFill>
                  <a:schemeClr val="tx1"/>
                </a:solidFill>
                <a:cs typeface="Times New Roman" panose="02020603050405020304" pitchFamily="18" charset="0"/>
              </a:rPr>
              <a:t>/hosts</a:t>
            </a:r>
            <a:endParaRPr lang="ko-KR" altLang="en-US" dirty="0">
              <a:solidFill>
                <a:schemeClr val="tx1"/>
              </a:solidFill>
              <a:cs typeface="Times New Roman" panose="02020603050405020304" pitchFamily="18" charset="0"/>
            </a:endParaRPr>
          </a:p>
        </p:txBody>
      </p:sp>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9" y="1755148"/>
            <a:ext cx="7087986" cy="3880773"/>
          </a:xfrm>
        </p:spPr>
        <p:txBody>
          <a:bodyPr>
            <a:normAutofit/>
          </a:bodyPr>
          <a:lstStyle/>
          <a:p>
            <a:r>
              <a:rPr lang="en-US" altLang="ko-KR" dirty="0">
                <a:latin typeface="Comic Sans MS" panose="030F0702030302020204" pitchFamily="66" charset="0"/>
              </a:rPr>
              <a:t>After editing /</a:t>
            </a:r>
            <a:r>
              <a:rPr lang="en-US" altLang="ko-KR" dirty="0" err="1">
                <a:latin typeface="Comic Sans MS" panose="030F0702030302020204" pitchFamily="66" charset="0"/>
              </a:rPr>
              <a:t>etc</a:t>
            </a:r>
            <a:r>
              <a:rPr lang="en-US" altLang="ko-KR" dirty="0">
                <a:latin typeface="Comic Sans MS" panose="030F0702030302020204" pitchFamily="66" charset="0"/>
              </a:rPr>
              <a:t>/hosts, check the edit is done correctly</a:t>
            </a:r>
          </a:p>
          <a:p>
            <a:endParaRPr lang="en-US" altLang="ko-KR" dirty="0">
              <a:latin typeface="Comic Sans MS" panose="030F0702030302020204" pitchFamily="66" charset="0"/>
            </a:endParaRPr>
          </a:p>
          <a:p>
            <a:r>
              <a:rPr lang="en-US" altLang="ko-KR" dirty="0">
                <a:latin typeface="Comic Sans MS" panose="030F0702030302020204" pitchFamily="66" charset="0"/>
              </a:rPr>
              <a:t>For NUC</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ping &lt;Your NUC hostname&gt;</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ping &lt;Your Raspberry Pi hostname&gt;</a:t>
            </a:r>
          </a:p>
          <a:p>
            <a:pPr marL="457200" lvl="1" indent="0">
              <a:buNone/>
            </a:pPr>
            <a:endParaRPr lang="en-US" altLang="ko-KR" dirty="0">
              <a:solidFill>
                <a:srgbClr val="0070C0"/>
              </a:solidFill>
              <a:latin typeface="Comic Sans MS" panose="030F0702030302020204" pitchFamily="66" charset="0"/>
            </a:endParaRPr>
          </a:p>
          <a:p>
            <a:r>
              <a:rPr lang="en-US" altLang="ko-KR" dirty="0">
                <a:latin typeface="Comic Sans MS" panose="030F0702030302020204" pitchFamily="66" charset="0"/>
              </a:rPr>
              <a:t>For Raspberry Pi</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ping &lt;Your NUC hostname&gt;</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ping &lt;Your Raspberry Pi hostname&gt;</a:t>
            </a:r>
          </a:p>
          <a:p>
            <a:pPr marL="457200" lvl="1" indent="0">
              <a:buNone/>
            </a:pPr>
            <a:endParaRPr lang="en-US" altLang="ko-KR" dirty="0">
              <a:solidFill>
                <a:srgbClr val="0070C0"/>
              </a:solidFill>
              <a:latin typeface="Comic Sans MS" panose="030F0702030302020204" pitchFamily="66" charset="0"/>
            </a:endParaRPr>
          </a:p>
          <a:p>
            <a:pPr marL="457200" lvl="1" indent="0">
              <a:buNone/>
            </a:pPr>
            <a:endParaRPr lang="en-US" altLang="ko-KR" i="1" dirty="0">
              <a:solidFill>
                <a:srgbClr val="0070C0"/>
              </a:solidFill>
              <a:latin typeface="Comic Sans MS" panose="030F0702030302020204" pitchFamily="66" charset="0"/>
            </a:endParaRPr>
          </a:p>
        </p:txBody>
      </p:sp>
      <p:pic>
        <p:nvPicPr>
          <p:cNvPr id="17" name="그림 1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543948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7F40E447-5FD3-4621-8CF9-CF60F694702E}" type="slidenum">
              <a:rPr lang="ko-KR" altLang="en-US" smtClean="0"/>
              <a:t>23</a:t>
            </a:fld>
            <a:endParaRPr lang="ko-KR" altLang="en-US"/>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6" name="내용 개체 틀 2"/>
          <p:cNvSpPr txBox="1">
            <a:spLocks/>
          </p:cNvSpPr>
          <p:nvPr/>
        </p:nvSpPr>
        <p:spPr>
          <a:xfrm>
            <a:off x="631312" y="1397114"/>
            <a:ext cx="8263830" cy="435133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altLang="ko-KR" dirty="0">
              <a:latin typeface="Comic Sans MS" panose="030F0702030302020204" pitchFamily="66" charset="0"/>
            </a:endParaRPr>
          </a:p>
          <a:p>
            <a:r>
              <a:rPr lang="en-US" altLang="ko-KR" dirty="0">
                <a:latin typeface="Comic Sans MS" panose="030F0702030302020204" pitchFamily="66" charset="0"/>
              </a:rPr>
              <a:t>Download all files from </a:t>
            </a:r>
            <a:r>
              <a:rPr lang="en-US" altLang="ko-KR" dirty="0" err="1">
                <a:latin typeface="Comic Sans MS" panose="030F0702030302020204" pitchFamily="66" charset="0"/>
              </a:rPr>
              <a:t>Github</a:t>
            </a:r>
            <a:endParaRPr lang="en-US" altLang="ko-KR" dirty="0">
              <a:latin typeface="Comic Sans MS" panose="030F0702030302020204" pitchFamily="66" charset="0"/>
            </a:endParaRPr>
          </a:p>
          <a:p>
            <a:pPr marL="0" indent="0">
              <a:buNone/>
            </a:pPr>
            <a:r>
              <a:rPr lang="en-US" altLang="ko-KR" dirty="0">
                <a:latin typeface="Comic Sans MS" panose="030F0702030302020204" pitchFamily="66" charset="0"/>
              </a:rPr>
              <a:t>	(http://github.com/SmartXBox/SmartX-mini)</a:t>
            </a:r>
          </a:p>
          <a:p>
            <a:pPr marL="685800" lvl="1">
              <a:buFont typeface="Arial" panose="020B0604020202020204" pitchFamily="34" charset="0"/>
              <a:buChar char="•"/>
            </a:pPr>
            <a:r>
              <a:rPr lang="en-US" altLang="ko-KR" dirty="0">
                <a:solidFill>
                  <a:srgbClr val="FF0000"/>
                </a:solidFill>
                <a:latin typeface="Comic Sans MS" panose="030F0702030302020204" pitchFamily="66" charset="0"/>
              </a:rPr>
              <a:t>$ </a:t>
            </a:r>
            <a:r>
              <a:rPr lang="en-US" altLang="ko-KR" dirty="0" err="1">
                <a:solidFill>
                  <a:srgbClr val="FF0000"/>
                </a:solidFill>
                <a:latin typeface="Comic Sans MS" panose="030F0702030302020204" pitchFamily="66" charset="0"/>
              </a:rPr>
              <a:t>git</a:t>
            </a:r>
            <a:r>
              <a:rPr lang="en-US" altLang="ko-KR" dirty="0">
                <a:solidFill>
                  <a:srgbClr val="FF0000"/>
                </a:solidFill>
                <a:latin typeface="Comic Sans MS" panose="030F0702030302020204" pitchFamily="66" charset="0"/>
              </a:rPr>
              <a:t> clone https://github.com/SmartXBox/SmartX-mini.git</a:t>
            </a:r>
          </a:p>
          <a:p>
            <a:endParaRPr lang="en-US" altLang="ko-KR" dirty="0">
              <a:latin typeface="Comic Sans MS" panose="030F0702030302020204" pitchFamily="66" charset="0"/>
            </a:endParaRPr>
          </a:p>
          <a:p>
            <a:r>
              <a:rPr lang="en-US" altLang="ko-KR" dirty="0">
                <a:latin typeface="Comic Sans MS" panose="030F0702030302020204" pitchFamily="66" charset="0"/>
              </a:rPr>
              <a:t>Folder List</a:t>
            </a:r>
          </a:p>
        </p:txBody>
      </p:sp>
      <p:sp>
        <p:nvSpPr>
          <p:cNvPr id="15" name="제목 1"/>
          <p:cNvSpPr txBox="1">
            <a:spLocks/>
          </p:cNvSpPr>
          <p:nvPr/>
        </p:nvSpPr>
        <p:spPr>
          <a:xfrm>
            <a:off x="640079" y="616177"/>
            <a:ext cx="699216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2. Download Source from </a:t>
            </a:r>
            <a:r>
              <a:rPr lang="en-US" altLang="ko-KR" dirty="0" err="1">
                <a:solidFill>
                  <a:schemeClr val="tx1"/>
                </a:solidFill>
                <a:cs typeface="Times New Roman" panose="02020603050405020304" pitchFamily="18" charset="0"/>
              </a:rPr>
              <a:t>Github</a:t>
            </a:r>
            <a:endParaRPr lang="ko-KR" altLang="en-US" dirty="0">
              <a:solidFill>
                <a:schemeClr val="tx1"/>
              </a:solidFill>
              <a:cs typeface="Times New Roman" panose="02020603050405020304" pitchFamily="18" charset="0"/>
            </a:endParaRPr>
          </a:p>
        </p:txBody>
      </p:sp>
      <p:pic>
        <p:nvPicPr>
          <p:cNvPr id="2" name="그림 1"/>
          <p:cNvPicPr>
            <a:picLocks noChangeAspect="1"/>
          </p:cNvPicPr>
          <p:nvPr/>
        </p:nvPicPr>
        <p:blipFill>
          <a:blip r:embed="rId3"/>
          <a:stretch>
            <a:fillRect/>
          </a:stretch>
        </p:blipFill>
        <p:spPr>
          <a:xfrm>
            <a:off x="1155525" y="3930399"/>
            <a:ext cx="1524000" cy="1533525"/>
          </a:xfrm>
          <a:prstGeom prst="rect">
            <a:avLst/>
          </a:prstGeom>
        </p:spPr>
      </p:pic>
      <p:sp>
        <p:nvSpPr>
          <p:cNvPr id="14" name="직사각형 13"/>
          <p:cNvSpPr/>
          <p:nvPr/>
        </p:nvSpPr>
        <p:spPr>
          <a:xfrm>
            <a:off x="1155525" y="4863868"/>
            <a:ext cx="1267527" cy="293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2854873" y="4826112"/>
            <a:ext cx="3180167" cy="369332"/>
          </a:xfrm>
          <a:prstGeom prst="rect">
            <a:avLst/>
          </a:prstGeom>
          <a:noFill/>
        </p:spPr>
        <p:txBody>
          <a:bodyPr wrap="square" rtlCol="0">
            <a:spAutoFit/>
          </a:bodyPr>
          <a:lstStyle/>
          <a:p>
            <a:r>
              <a:rPr lang="en-US" altLang="ko-KR" dirty="0">
                <a:solidFill>
                  <a:srgbClr val="FF0000"/>
                </a:solidFill>
              </a:rPr>
              <a:t>In this section, we use this</a:t>
            </a:r>
            <a:endParaRPr lang="ko-KR" altLang="en-US" dirty="0">
              <a:solidFill>
                <a:srgbClr val="FF0000"/>
              </a:solidFill>
            </a:endParaRPr>
          </a:p>
        </p:txBody>
      </p:sp>
      <p:pic>
        <p:nvPicPr>
          <p:cNvPr id="17" name="그림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155985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09598" y="1555643"/>
            <a:ext cx="7694817" cy="3880773"/>
          </a:xfrm>
        </p:spPr>
        <p:txBody>
          <a:bodyPr>
            <a:normAutofit/>
          </a:bodyPr>
          <a:lstStyle/>
          <a:p>
            <a:pPr>
              <a:buFont typeface="+mj-lt"/>
              <a:buAutoNum type="arabicPeriod"/>
            </a:pPr>
            <a:r>
              <a:rPr lang="en-US" altLang="ko-KR" dirty="0">
                <a:solidFill>
                  <a:schemeClr val="tx1"/>
                </a:solidFill>
                <a:latin typeface="Comic Sans MS" panose="030F0702030302020204" pitchFamily="66" charset="0"/>
              </a:rPr>
              <a:t>We’ll use </a:t>
            </a:r>
            <a:r>
              <a:rPr lang="en-US" altLang="ko-KR" dirty="0">
                <a:solidFill>
                  <a:srgbClr val="FF0000"/>
                </a:solidFill>
                <a:latin typeface="Comic Sans MS" panose="030F0702030302020204" pitchFamily="66" charset="0"/>
              </a:rPr>
              <a:t>a one zookeeper, 3 brokers and one consumer containers </a:t>
            </a:r>
            <a:r>
              <a:rPr lang="en-US" altLang="ko-KR" dirty="0">
                <a:solidFill>
                  <a:schemeClr val="tx1"/>
                </a:solidFill>
                <a:latin typeface="Comic Sans MS" panose="030F0702030302020204" pitchFamily="66" charset="0"/>
              </a:rPr>
              <a:t>which share host’s public IP address</a:t>
            </a:r>
          </a:p>
          <a:p>
            <a:pPr>
              <a:buFont typeface="+mj-lt"/>
              <a:buAutoNum type="arabicPeriod"/>
            </a:pPr>
            <a:r>
              <a:rPr lang="en-US" altLang="ko-KR" dirty="0">
                <a:solidFill>
                  <a:schemeClr val="tx1"/>
                </a:solidFill>
                <a:latin typeface="Comic Sans MS" panose="030F0702030302020204" pitchFamily="66" charset="0"/>
              </a:rPr>
              <a:t>Zookeeper container doesn’t have broker id.</a:t>
            </a:r>
          </a:p>
          <a:p>
            <a:pPr>
              <a:buFont typeface="+mj-lt"/>
              <a:buAutoNum type="arabicPeriod"/>
            </a:pPr>
            <a:r>
              <a:rPr lang="en-US" altLang="ko-KR" dirty="0">
                <a:solidFill>
                  <a:schemeClr val="tx1"/>
                </a:solidFill>
                <a:latin typeface="Comic Sans MS" panose="030F0702030302020204" pitchFamily="66" charset="0"/>
              </a:rPr>
              <a:t>Each Broker has a unique id and port to interact each other.</a:t>
            </a:r>
          </a:p>
          <a:p>
            <a:pPr>
              <a:buFont typeface="+mj-lt"/>
              <a:buAutoNum type="arabicPeriod"/>
            </a:pPr>
            <a:r>
              <a:rPr lang="en-US" altLang="ko-KR" dirty="0">
                <a:solidFill>
                  <a:schemeClr val="tx1"/>
                </a:solidFill>
                <a:latin typeface="Comic Sans MS" panose="030F0702030302020204" pitchFamily="66" charset="0"/>
              </a:rPr>
              <a:t>Consumer container just used to manage topic and check the data from brokers.</a:t>
            </a:r>
          </a:p>
        </p:txBody>
      </p:sp>
      <p:sp>
        <p:nvSpPr>
          <p:cNvPr id="12" name="제목 2"/>
          <p:cNvSpPr>
            <a:spLocks noGrp="1"/>
          </p:cNvSpPr>
          <p:nvPr>
            <p:ph type="title"/>
          </p:nvPr>
        </p:nvSpPr>
        <p:spPr>
          <a:xfrm>
            <a:off x="609599" y="609600"/>
            <a:ext cx="7203155" cy="1320800"/>
          </a:xfrm>
        </p:spPr>
        <p:txBody>
          <a:bodyPr/>
          <a:lstStyle/>
          <a:p>
            <a:r>
              <a:rPr lang="en-US" altLang="ko-KR" dirty="0">
                <a:solidFill>
                  <a:schemeClr val="tx1"/>
                </a:solidFill>
              </a:rPr>
              <a:t>3. Allocate Broker IDs and Ports</a:t>
            </a:r>
            <a:endParaRPr lang="ko-KR" altLang="en-US" dirty="0">
              <a:solidFill>
                <a:schemeClr val="tx1"/>
              </a:solidFill>
            </a:endParaRPr>
          </a:p>
        </p:txBody>
      </p:sp>
      <p:graphicFrame>
        <p:nvGraphicFramePr>
          <p:cNvPr id="2" name="표 1"/>
          <p:cNvGraphicFramePr>
            <a:graphicFrameLocks noGrp="1"/>
          </p:cNvGraphicFramePr>
          <p:nvPr>
            <p:extLst>
              <p:ext uri="{D42A27DB-BD31-4B8C-83A1-F6EECF244321}">
                <p14:modId xmlns:p14="http://schemas.microsoft.com/office/powerpoint/2010/main" val="2162648733"/>
              </p:ext>
            </p:extLst>
          </p:nvPr>
        </p:nvGraphicFramePr>
        <p:xfrm>
          <a:off x="799406" y="4062147"/>
          <a:ext cx="7315200" cy="2225040"/>
        </p:xfrm>
        <a:graphic>
          <a:graphicData uri="http://schemas.openxmlformats.org/drawingml/2006/table">
            <a:tbl>
              <a:tblPr firstRow="1" bandRow="1">
                <a:tableStyleId>{5C22544A-7EE6-4342-B048-85BDC9FD1C3A}</a:tableStyleId>
              </a:tblPr>
              <a:tblGrid>
                <a:gridCol w="2087592">
                  <a:extLst>
                    <a:ext uri="{9D8B030D-6E8A-4147-A177-3AD203B41FA5}">
                      <a16:colId xmlns:a16="http://schemas.microsoft.com/office/drawing/2014/main" val="20000"/>
                    </a:ext>
                  </a:extLst>
                </a:gridCol>
                <a:gridCol w="1716657">
                  <a:extLst>
                    <a:ext uri="{9D8B030D-6E8A-4147-A177-3AD203B41FA5}">
                      <a16:colId xmlns:a16="http://schemas.microsoft.com/office/drawing/2014/main" val="20001"/>
                    </a:ext>
                  </a:extLst>
                </a:gridCol>
                <a:gridCol w="1682151">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370840">
                <a:tc>
                  <a:txBody>
                    <a:bodyPr/>
                    <a:lstStyle/>
                    <a:p>
                      <a:pPr latinLnBrk="1"/>
                      <a:r>
                        <a:rPr lang="en-US" altLang="ko-KR" dirty="0"/>
                        <a:t>Container Name</a:t>
                      </a:r>
                      <a:endParaRPr lang="ko-KR" altLang="en-US" dirty="0"/>
                    </a:p>
                  </a:txBody>
                  <a:tcPr/>
                </a:tc>
                <a:tc>
                  <a:txBody>
                    <a:bodyPr/>
                    <a:lstStyle/>
                    <a:p>
                      <a:pPr algn="ctr" latinLnBrk="1"/>
                      <a:r>
                        <a:rPr lang="en-US" altLang="ko-KR" dirty="0"/>
                        <a:t>IP address</a:t>
                      </a:r>
                      <a:endParaRPr lang="ko-KR" altLang="en-US" dirty="0"/>
                    </a:p>
                  </a:txBody>
                  <a:tcPr/>
                </a:tc>
                <a:tc>
                  <a:txBody>
                    <a:bodyPr/>
                    <a:lstStyle/>
                    <a:p>
                      <a:pPr algn="ctr" latinLnBrk="1"/>
                      <a:r>
                        <a:rPr lang="en-US" altLang="ko-KR" dirty="0"/>
                        <a:t>Broker id</a:t>
                      </a:r>
                      <a:endParaRPr lang="ko-KR" altLang="en-US" dirty="0"/>
                    </a:p>
                  </a:txBody>
                  <a:tcPr/>
                </a:tc>
                <a:tc>
                  <a:txBody>
                    <a:bodyPr/>
                    <a:lstStyle/>
                    <a:p>
                      <a:pPr algn="ctr" latinLnBrk="1"/>
                      <a:r>
                        <a:rPr lang="en-US" altLang="ko-KR" dirty="0"/>
                        <a:t>Listening port</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dirty="0"/>
                        <a:t>zookeeper</a:t>
                      </a:r>
                      <a:endParaRPr lang="ko-KR" altLang="en-US" dirty="0"/>
                    </a:p>
                  </a:txBody>
                  <a:tcPr/>
                </a:tc>
                <a:tc rowSpan="5">
                  <a:txBody>
                    <a:bodyPr/>
                    <a:lstStyle/>
                    <a:p>
                      <a:pPr latinLnBrk="1"/>
                      <a:r>
                        <a:rPr lang="en-US" altLang="ko-KR" sz="1100" dirty="0"/>
                        <a:t>Host’s public IP address</a:t>
                      </a:r>
                      <a:endParaRPr lang="ko-KR" altLang="en-US" sz="1100" dirty="0"/>
                    </a:p>
                  </a:txBody>
                  <a:tcPr anchor="ctr"/>
                </a:tc>
                <a:tc>
                  <a:txBody>
                    <a:bodyPr/>
                    <a:lstStyle/>
                    <a:p>
                      <a:pPr algn="ctr" latinLnBrk="1"/>
                      <a:r>
                        <a:rPr lang="en-US" altLang="ko-KR" dirty="0"/>
                        <a:t>-</a:t>
                      </a:r>
                      <a:endParaRPr lang="ko-KR" altLang="en-US" dirty="0"/>
                    </a:p>
                  </a:txBody>
                  <a:tcPr/>
                </a:tc>
                <a:tc>
                  <a:txBody>
                    <a:bodyPr/>
                    <a:lstStyle/>
                    <a:p>
                      <a:pPr algn="ctr" latinLnBrk="1"/>
                      <a:r>
                        <a:rPr lang="en-US" altLang="ko-KR" dirty="0"/>
                        <a:t>2181</a:t>
                      </a:r>
                      <a:endParaRPr lang="ko-KR" altLang="en-US" dirty="0"/>
                    </a:p>
                  </a:txBody>
                  <a:tcPr/>
                </a:tc>
                <a:extLst>
                  <a:ext uri="{0D108BD9-81ED-4DB2-BD59-A6C34878D82A}">
                    <a16:rowId xmlns:a16="http://schemas.microsoft.com/office/drawing/2014/main" val="10001"/>
                  </a:ext>
                </a:extLst>
              </a:tr>
              <a:tr h="370840">
                <a:tc>
                  <a:txBody>
                    <a:bodyPr/>
                    <a:lstStyle/>
                    <a:p>
                      <a:pPr latinLnBrk="1"/>
                      <a:r>
                        <a:rPr lang="en-US" altLang="ko-KR" dirty="0"/>
                        <a:t>broker0</a:t>
                      </a:r>
                      <a:endParaRPr lang="ko-KR" altLang="en-US" dirty="0"/>
                    </a:p>
                  </a:txBody>
                  <a:tcPr/>
                </a:tc>
                <a:tc vMerge="1">
                  <a:txBody>
                    <a:bodyPr/>
                    <a:lstStyle/>
                    <a:p>
                      <a:pPr latinLnBrk="1"/>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9090</a:t>
                      </a:r>
                      <a:endParaRPr lang="ko-KR" altLang="en-US" dirty="0"/>
                    </a:p>
                  </a:txBody>
                  <a:tcPr/>
                </a:tc>
                <a:extLst>
                  <a:ext uri="{0D108BD9-81ED-4DB2-BD59-A6C34878D82A}">
                    <a16:rowId xmlns:a16="http://schemas.microsoft.com/office/drawing/2014/main" val="10002"/>
                  </a:ext>
                </a:extLst>
              </a:tr>
              <a:tr h="370840">
                <a:tc>
                  <a:txBody>
                    <a:bodyPr/>
                    <a:lstStyle/>
                    <a:p>
                      <a:pPr latinLnBrk="1"/>
                      <a:r>
                        <a:rPr lang="en-US" altLang="ko-KR" dirty="0"/>
                        <a:t>broker1</a:t>
                      </a:r>
                      <a:endParaRPr lang="ko-KR" altLang="en-US" dirty="0"/>
                    </a:p>
                  </a:txBody>
                  <a:tcPr/>
                </a:tc>
                <a:tc vMerge="1">
                  <a:txBody>
                    <a:bodyPr/>
                    <a:lstStyle/>
                    <a:p>
                      <a:pPr latinLnBrk="1"/>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9091</a:t>
                      </a:r>
                      <a:endParaRPr lang="ko-KR" altLang="en-US" dirty="0"/>
                    </a:p>
                  </a:txBody>
                  <a:tcPr/>
                </a:tc>
                <a:extLst>
                  <a:ext uri="{0D108BD9-81ED-4DB2-BD59-A6C34878D82A}">
                    <a16:rowId xmlns:a16="http://schemas.microsoft.com/office/drawing/2014/main" val="10003"/>
                  </a:ext>
                </a:extLst>
              </a:tr>
              <a:tr h="370840">
                <a:tc>
                  <a:txBody>
                    <a:bodyPr/>
                    <a:lstStyle/>
                    <a:p>
                      <a:pPr latinLnBrk="1"/>
                      <a:r>
                        <a:rPr lang="en-US" altLang="ko-KR" dirty="0"/>
                        <a:t>broker2</a:t>
                      </a:r>
                      <a:endParaRPr lang="ko-KR" altLang="en-US" dirty="0"/>
                    </a:p>
                  </a:txBody>
                  <a:tcPr/>
                </a:tc>
                <a:tc vMerge="1">
                  <a:txBody>
                    <a:bodyPr/>
                    <a:lstStyle/>
                    <a:p>
                      <a:pPr latinLnBrk="1"/>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9092</a:t>
                      </a:r>
                      <a:endParaRPr lang="ko-KR" altLang="en-US" dirty="0"/>
                    </a:p>
                  </a:txBody>
                  <a:tcPr/>
                </a:tc>
                <a:extLst>
                  <a:ext uri="{0D108BD9-81ED-4DB2-BD59-A6C34878D82A}">
                    <a16:rowId xmlns:a16="http://schemas.microsoft.com/office/drawing/2014/main" val="10004"/>
                  </a:ext>
                </a:extLst>
              </a:tr>
              <a:tr h="370840">
                <a:tc>
                  <a:txBody>
                    <a:bodyPr/>
                    <a:lstStyle/>
                    <a:p>
                      <a:pPr latinLnBrk="1"/>
                      <a:r>
                        <a:rPr lang="en-US" altLang="ko-KR" dirty="0"/>
                        <a:t>consumer</a:t>
                      </a:r>
                      <a:endParaRPr lang="ko-KR" altLang="en-US" dirty="0"/>
                    </a:p>
                  </a:txBody>
                  <a:tcPr/>
                </a:tc>
                <a:tc vMerge="1">
                  <a:txBody>
                    <a:bodyPr/>
                    <a:lstStyle/>
                    <a:p>
                      <a:pPr latinLnBrk="1"/>
                      <a:endParaRPr lang="ko-KR" altLang="en-US" dirty="0"/>
                    </a:p>
                  </a:txBody>
                  <a:tcPr/>
                </a:tc>
                <a:tc>
                  <a:txBody>
                    <a:bodyPr/>
                    <a:lstStyle/>
                    <a:p>
                      <a:pPr algn="ctr" latinLnBrk="1"/>
                      <a:r>
                        <a:rPr lang="en-US" altLang="ko-KR" dirty="0"/>
                        <a:t>-</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233729517"/>
                  </a:ext>
                </a:extLst>
              </a:tr>
            </a:tbl>
          </a:graphicData>
        </a:graphic>
      </p:graphicFrame>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4024158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09598" y="2160589"/>
            <a:ext cx="7704223" cy="4396621"/>
          </a:xfrm>
        </p:spPr>
        <p:txBody>
          <a:bodyPr>
            <a:normAutofit/>
          </a:bodyPr>
          <a:lstStyle/>
          <a:p>
            <a:r>
              <a:rPr lang="en-US" altLang="ko-KR" sz="2100" dirty="0">
                <a:solidFill>
                  <a:schemeClr val="tx1"/>
                </a:solidFill>
                <a:latin typeface="Comic Sans MS" panose="030F0702030302020204" pitchFamily="66" charset="0"/>
              </a:rPr>
              <a:t>Build Docker Image</a:t>
            </a:r>
          </a:p>
          <a:p>
            <a:pPr>
              <a:buFont typeface="+mj-lt"/>
              <a:buAutoNum type="arabicPeriod"/>
            </a:pPr>
            <a:r>
              <a:rPr lang="en-US" altLang="ko-KR" sz="1600" dirty="0">
                <a:solidFill>
                  <a:srgbClr val="FF0000"/>
                </a:solidFill>
                <a:latin typeface="Comic Sans MS" panose="030F0702030302020204" pitchFamily="66" charset="0"/>
              </a:rPr>
              <a:t>$cd ~/</a:t>
            </a:r>
            <a:r>
              <a:rPr lang="en-US" altLang="ko-KR" sz="1600" dirty="0" err="1">
                <a:solidFill>
                  <a:srgbClr val="FF0000"/>
                </a:solidFill>
                <a:latin typeface="Comic Sans MS" panose="030F0702030302020204" pitchFamily="66" charset="0"/>
              </a:rPr>
              <a:t>SmartX</a:t>
            </a:r>
            <a:r>
              <a:rPr lang="en-US" altLang="ko-KR" sz="1600" dirty="0">
                <a:solidFill>
                  <a:srgbClr val="FF0000"/>
                </a:solidFill>
                <a:latin typeface="Comic Sans MS" panose="030F0702030302020204" pitchFamily="66" charset="0"/>
              </a:rPr>
              <a:t>-mini/</a:t>
            </a:r>
            <a:r>
              <a:rPr lang="en-US" altLang="ko-KR" sz="1600" dirty="0" err="1">
                <a:solidFill>
                  <a:srgbClr val="FF0000"/>
                </a:solidFill>
                <a:latin typeface="Comic Sans MS" panose="030F0702030302020204" pitchFamily="66" charset="0"/>
              </a:rPr>
              <a:t>ubuntu-kafka</a:t>
            </a:r>
            <a:endParaRPr lang="en-US" altLang="ko-KR" sz="1600" dirty="0">
              <a:solidFill>
                <a:srgbClr val="FF0000"/>
              </a:solidFill>
              <a:latin typeface="Comic Sans MS" panose="030F0702030302020204" pitchFamily="66" charset="0"/>
            </a:endParaRPr>
          </a:p>
          <a:p>
            <a:pPr>
              <a:buFont typeface="+mj-lt"/>
              <a:buAutoNum type="arabicPeriod"/>
            </a:pPr>
            <a:r>
              <a:rPr lang="en-US" altLang="ko-KR" dirty="0">
                <a:solidFill>
                  <a:schemeClr val="tx1"/>
                </a:solidFill>
                <a:latin typeface="Comic Sans MS" panose="030F0702030302020204" pitchFamily="66" charset="0"/>
              </a:rPr>
              <a:t>Build </a:t>
            </a:r>
            <a:r>
              <a:rPr lang="en-US" altLang="ko-KR" dirty="0" err="1">
                <a:solidFill>
                  <a:schemeClr val="tx1"/>
                </a:solidFill>
                <a:latin typeface="Comic Sans MS" panose="030F0702030302020204" pitchFamily="66" charset="0"/>
              </a:rPr>
              <a:t>Dockerfile</a:t>
            </a:r>
            <a:r>
              <a:rPr lang="en-US" altLang="ko-KR" dirty="0">
                <a:solidFill>
                  <a:srgbClr val="FF0000"/>
                </a:solidFill>
                <a:latin typeface="Comic Sans MS" panose="030F0702030302020204" pitchFamily="66" charset="0"/>
              </a:rPr>
              <a:t>	</a:t>
            </a:r>
            <a:r>
              <a:rPr lang="en-US" altLang="ko-KR" dirty="0">
                <a:solidFill>
                  <a:schemeClr val="accent6"/>
                </a:solidFill>
                <a:latin typeface="Comic Sans MS" panose="030F0702030302020204" pitchFamily="66" charset="0"/>
              </a:rPr>
              <a:t>※ It takes long time.</a:t>
            </a:r>
          </a:p>
          <a:p>
            <a:pPr marL="400050" lvl="1" indent="0">
              <a:buNone/>
            </a:pPr>
            <a:r>
              <a:rPr lang="en-US" altLang="ko-KR" dirty="0">
                <a:solidFill>
                  <a:srgbClr val="FF0000"/>
                </a:solidFill>
                <a:latin typeface="Comic Sans MS" panose="030F0702030302020204" pitchFamily="66" charset="0"/>
              </a:rPr>
              <a:t>$ </a:t>
            </a:r>
            <a:r>
              <a:rPr lang="en-US" altLang="ko-KR" dirty="0" err="1">
                <a:solidFill>
                  <a:srgbClr val="FF0000"/>
                </a:solidFill>
                <a:latin typeface="Comic Sans MS" panose="030F0702030302020204" pitchFamily="66" charset="0"/>
              </a:rPr>
              <a:t>docker</a:t>
            </a:r>
            <a:r>
              <a:rPr lang="en-US" altLang="ko-KR" dirty="0">
                <a:solidFill>
                  <a:srgbClr val="FF0000"/>
                </a:solidFill>
                <a:latin typeface="Comic Sans MS" panose="030F0702030302020204" pitchFamily="66" charset="0"/>
              </a:rPr>
              <a:t> build --tag </a:t>
            </a:r>
            <a:r>
              <a:rPr lang="en-US" altLang="ko-KR" dirty="0" err="1">
                <a:solidFill>
                  <a:srgbClr val="FF0000"/>
                </a:solidFill>
                <a:latin typeface="Comic Sans MS" panose="030F0702030302020204" pitchFamily="66" charset="0"/>
              </a:rPr>
              <a:t>ubuntu-kafka</a:t>
            </a:r>
            <a:r>
              <a:rPr lang="en-US" altLang="ko-KR" dirty="0">
                <a:solidFill>
                  <a:srgbClr val="FF0000"/>
                </a:solidFill>
                <a:latin typeface="Comic Sans MS" panose="030F0702030302020204" pitchFamily="66" charset="0"/>
              </a:rPr>
              <a:t> .</a:t>
            </a:r>
          </a:p>
          <a:p>
            <a:endParaRPr lang="en-US" altLang="ko-KR" dirty="0">
              <a:solidFill>
                <a:srgbClr val="FF0000"/>
              </a:solidFill>
              <a:latin typeface="Comic Sans MS" panose="030F0702030302020204" pitchFamily="66" charset="0"/>
            </a:endParaRPr>
          </a:p>
          <a:p>
            <a:r>
              <a:rPr lang="en-US" altLang="ko-KR" dirty="0">
                <a:solidFill>
                  <a:schemeClr val="tx1"/>
                </a:solidFill>
                <a:latin typeface="Comic Sans MS" panose="030F0702030302020204" pitchFamily="66" charset="0"/>
              </a:rPr>
              <a:t>If you want to check Docker instruction words</a:t>
            </a:r>
          </a:p>
          <a:p>
            <a:pPr marL="400050" lvl="1" indent="0">
              <a:buNone/>
            </a:pPr>
            <a:r>
              <a:rPr lang="en-US" altLang="ko-KR" dirty="0">
                <a:solidFill>
                  <a:srgbClr val="FF0000"/>
                </a:solidFill>
                <a:latin typeface="Comic Sans MS" panose="030F0702030302020204" pitchFamily="66" charset="0"/>
              </a:rPr>
              <a:t>$ </a:t>
            </a:r>
            <a:r>
              <a:rPr lang="en-US" altLang="ko-KR" dirty="0" err="1">
                <a:solidFill>
                  <a:srgbClr val="FF0000"/>
                </a:solidFill>
                <a:latin typeface="Comic Sans MS" panose="030F0702030302020204" pitchFamily="66" charset="0"/>
              </a:rPr>
              <a:t>docker</a:t>
            </a:r>
            <a:r>
              <a:rPr lang="en-US" altLang="ko-KR" dirty="0">
                <a:solidFill>
                  <a:srgbClr val="FF0000"/>
                </a:solidFill>
                <a:latin typeface="Comic Sans MS" panose="030F0702030302020204" pitchFamily="66" charset="0"/>
              </a:rPr>
              <a:t> --help </a:t>
            </a:r>
          </a:p>
          <a:p>
            <a:pPr marL="400050" lvl="1" indent="0">
              <a:buNone/>
            </a:pPr>
            <a:endParaRPr lang="en-US" altLang="ko-KR" dirty="0">
              <a:solidFill>
                <a:srgbClr val="FF0000"/>
              </a:solidFill>
              <a:latin typeface="Comic Sans MS" panose="030F0702030302020204" pitchFamily="66" charset="0"/>
            </a:endParaRPr>
          </a:p>
          <a:p>
            <a:pPr marL="400050" lvl="1" indent="0">
              <a:buNone/>
            </a:pPr>
            <a:r>
              <a:rPr lang="en-US" altLang="ko-KR" dirty="0">
                <a:solidFill>
                  <a:schemeClr val="tx1"/>
                </a:solidFill>
                <a:latin typeface="Comic Sans MS" panose="030F0702030302020204" pitchFamily="66" charset="0"/>
              </a:rPr>
              <a:t>ex) </a:t>
            </a:r>
            <a:r>
              <a:rPr lang="en-US" altLang="ko-KR" dirty="0" err="1">
                <a:solidFill>
                  <a:schemeClr val="tx1"/>
                </a:solidFill>
                <a:latin typeface="Comic Sans MS" panose="030F0702030302020204" pitchFamily="66" charset="0"/>
              </a:rPr>
              <a:t>docker</a:t>
            </a:r>
            <a:r>
              <a:rPr lang="en-US" altLang="ko-KR" dirty="0">
                <a:solidFill>
                  <a:schemeClr val="tx1"/>
                </a:solidFill>
                <a:latin typeface="Comic Sans MS" panose="030F0702030302020204" pitchFamily="66" charset="0"/>
              </a:rPr>
              <a:t> </a:t>
            </a:r>
            <a:r>
              <a:rPr lang="en-US" altLang="ko-KR" dirty="0" err="1">
                <a:solidFill>
                  <a:schemeClr val="tx1"/>
                </a:solidFill>
                <a:latin typeface="Comic Sans MS" panose="030F0702030302020204" pitchFamily="66" charset="0"/>
              </a:rPr>
              <a:t>ps</a:t>
            </a:r>
            <a:r>
              <a:rPr lang="en-US" altLang="ko-KR" dirty="0">
                <a:solidFill>
                  <a:schemeClr val="tx1"/>
                </a:solidFill>
                <a:latin typeface="Comic Sans MS" panose="030F0702030302020204" pitchFamily="66" charset="0"/>
              </a:rPr>
              <a:t> : List containers</a:t>
            </a:r>
          </a:p>
          <a:p>
            <a:pPr marL="400050" lvl="1" indent="0">
              <a:buNone/>
            </a:pPr>
            <a:r>
              <a:rPr lang="en-US" altLang="ko-KR" dirty="0">
                <a:solidFill>
                  <a:schemeClr val="tx1"/>
                </a:solidFill>
                <a:latin typeface="Comic Sans MS" panose="030F0702030302020204" pitchFamily="66" charset="0"/>
              </a:rPr>
              <a:t>      </a:t>
            </a:r>
            <a:r>
              <a:rPr lang="en-US" altLang="ko-KR" dirty="0" err="1">
                <a:solidFill>
                  <a:schemeClr val="tx1"/>
                </a:solidFill>
                <a:latin typeface="Comic Sans MS" panose="030F0702030302020204" pitchFamily="66" charset="0"/>
              </a:rPr>
              <a:t>docker</a:t>
            </a:r>
            <a:r>
              <a:rPr lang="en-US" altLang="ko-KR" dirty="0">
                <a:solidFill>
                  <a:schemeClr val="tx1"/>
                </a:solidFill>
                <a:latin typeface="Comic Sans MS" panose="030F0702030302020204" pitchFamily="66" charset="0"/>
              </a:rPr>
              <a:t> start : Start one or more stopped containers</a:t>
            </a:r>
          </a:p>
          <a:p>
            <a:pPr marL="400050" lvl="1" indent="0">
              <a:buNone/>
            </a:pPr>
            <a:r>
              <a:rPr lang="en-US" altLang="ko-KR" dirty="0">
                <a:solidFill>
                  <a:schemeClr val="tx1"/>
                </a:solidFill>
                <a:latin typeface="Comic Sans MS" panose="030F0702030302020204" pitchFamily="66" charset="0"/>
              </a:rPr>
              <a:t>	     </a:t>
            </a:r>
            <a:r>
              <a:rPr lang="en-US" altLang="ko-KR" dirty="0" err="1">
                <a:solidFill>
                  <a:schemeClr val="tx1"/>
                </a:solidFill>
                <a:latin typeface="Comic Sans MS" panose="030F0702030302020204" pitchFamily="66" charset="0"/>
              </a:rPr>
              <a:t>docker</a:t>
            </a:r>
            <a:r>
              <a:rPr lang="en-US" altLang="ko-KR" dirty="0">
                <a:solidFill>
                  <a:schemeClr val="tx1"/>
                </a:solidFill>
                <a:latin typeface="Comic Sans MS" panose="030F0702030302020204" pitchFamily="66" charset="0"/>
              </a:rPr>
              <a:t> </a:t>
            </a:r>
            <a:r>
              <a:rPr lang="en-US" altLang="ko-KR" dirty="0" err="1">
                <a:solidFill>
                  <a:schemeClr val="tx1"/>
                </a:solidFill>
                <a:latin typeface="Comic Sans MS" panose="030F0702030302020204" pitchFamily="66" charset="0"/>
              </a:rPr>
              <a:t>rm</a:t>
            </a:r>
            <a:r>
              <a:rPr lang="en-US" altLang="ko-KR" dirty="0">
                <a:solidFill>
                  <a:schemeClr val="tx1"/>
                </a:solidFill>
                <a:latin typeface="Comic Sans MS" panose="030F0702030302020204" pitchFamily="66" charset="0"/>
              </a:rPr>
              <a:t> : Remove one or more containers</a:t>
            </a:r>
          </a:p>
          <a:p>
            <a:endParaRPr lang="en-US" altLang="ko-KR" dirty="0">
              <a:solidFill>
                <a:srgbClr val="FF0000"/>
              </a:solidFill>
              <a:latin typeface="Comic Sans MS" panose="030F0702030302020204" pitchFamily="66" charset="0"/>
            </a:endParaRPr>
          </a:p>
        </p:txBody>
      </p:sp>
      <p:sp>
        <p:nvSpPr>
          <p:cNvPr id="12" name="제목 2"/>
          <p:cNvSpPr>
            <a:spLocks noGrp="1"/>
          </p:cNvSpPr>
          <p:nvPr>
            <p:ph type="title"/>
          </p:nvPr>
        </p:nvSpPr>
        <p:spPr>
          <a:xfrm>
            <a:off x="609599" y="609600"/>
            <a:ext cx="7203155" cy="1320800"/>
          </a:xfrm>
        </p:spPr>
        <p:txBody>
          <a:bodyPr/>
          <a:lstStyle/>
          <a:p>
            <a:r>
              <a:rPr lang="en-US" altLang="ko-KR" dirty="0">
                <a:solidFill>
                  <a:schemeClr val="tx1"/>
                </a:solidFill>
              </a:rPr>
              <a:t>4. Build Docker Image</a:t>
            </a:r>
            <a:endParaRPr lang="ko-KR" altLang="en-US" dirty="0">
              <a:solidFill>
                <a:schemeClr val="tx1"/>
              </a:solidFill>
            </a:endParaRPr>
          </a:p>
        </p:txBody>
      </p:sp>
      <p:pic>
        <p:nvPicPr>
          <p:cNvPr id="13"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373820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09599" y="1930400"/>
            <a:ext cx="7704223" cy="4396621"/>
          </a:xfrm>
        </p:spPr>
        <p:txBody>
          <a:bodyPr>
            <a:normAutofit/>
          </a:bodyPr>
          <a:lstStyle/>
          <a:p>
            <a:endParaRPr lang="en-US" altLang="ko-KR" dirty="0">
              <a:solidFill>
                <a:srgbClr val="FF0000"/>
              </a:solidFill>
              <a:latin typeface="Comic Sans MS" panose="030F0702030302020204" pitchFamily="66" charset="0"/>
            </a:endParaRPr>
          </a:p>
          <a:p>
            <a:r>
              <a:rPr lang="en-US" altLang="ko-KR" sz="2100" dirty="0">
                <a:solidFill>
                  <a:schemeClr val="tx1"/>
                </a:solidFill>
                <a:latin typeface="Comic Sans MS" panose="030F0702030302020204" pitchFamily="66" charset="0"/>
              </a:rPr>
              <a:t>Run Docker Container</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docker</a:t>
            </a:r>
            <a:r>
              <a:rPr lang="en-US" altLang="ko-KR" dirty="0">
                <a:solidFill>
                  <a:srgbClr val="FF0000"/>
                </a:solidFill>
                <a:latin typeface="나눔고딕코딩" panose="020D0009000000000000" pitchFamily="49" charset="-127"/>
                <a:ea typeface="나눔고딕코딩" panose="020D0009000000000000" pitchFamily="49" charset="-127"/>
              </a:rPr>
              <a:t> run -it --net=host --name </a:t>
            </a:r>
            <a:r>
              <a:rPr lang="en-US" altLang="ko-KR" dirty="0">
                <a:solidFill>
                  <a:srgbClr val="7030A0"/>
                </a:solidFill>
                <a:latin typeface="나눔고딕코딩" panose="020D0009000000000000" pitchFamily="49" charset="-127"/>
                <a:ea typeface="나눔고딕코딩" panose="020D0009000000000000" pitchFamily="49" charset="-127"/>
              </a:rPr>
              <a:t>[container name] </a:t>
            </a:r>
            <a:r>
              <a:rPr lang="en-US" altLang="ko-KR" dirty="0" err="1">
                <a:solidFill>
                  <a:srgbClr val="FF0000"/>
                </a:solidFill>
                <a:latin typeface="나눔고딕코딩" panose="020D0009000000000000" pitchFamily="49" charset="-127"/>
                <a:ea typeface="나눔고딕코딩" panose="020D0009000000000000" pitchFamily="49" charset="-127"/>
              </a:rPr>
              <a:t>ubuntu-kafka</a:t>
            </a:r>
            <a:endParaRPr lang="en-US" altLang="ko-KR" dirty="0">
              <a:solidFill>
                <a:srgbClr val="FF0000"/>
              </a:solidFill>
              <a:latin typeface="나눔고딕코딩" panose="020D0009000000000000" pitchFamily="49" charset="-127"/>
              <a:ea typeface="나눔고딕코딩" panose="020D0009000000000000" pitchFamily="49" charset="-127"/>
            </a:endParaRPr>
          </a:p>
          <a:p>
            <a:pPr lvl="1"/>
            <a:r>
              <a:rPr lang="en-US" altLang="ko-KR" dirty="0">
                <a:latin typeface="Comic Sans MS" panose="030F0702030302020204" pitchFamily="66" charset="0"/>
              </a:rPr>
              <a:t>We need to run 5 containers (zookeeper 1, broker 3, consumer 1)</a:t>
            </a:r>
          </a:p>
          <a:p>
            <a:pPr lvl="1"/>
            <a:r>
              <a:rPr lang="en-US" altLang="ko-KR" dirty="0">
                <a:latin typeface="Comic Sans MS" panose="030F0702030302020204" pitchFamily="66" charset="0"/>
              </a:rPr>
              <a:t>Let’s assume the name of each containers,</a:t>
            </a:r>
          </a:p>
          <a:p>
            <a:pPr marL="914400" lvl="2" indent="0">
              <a:buNone/>
            </a:pPr>
            <a:r>
              <a:rPr lang="en-US" altLang="ko-KR" dirty="0">
                <a:solidFill>
                  <a:srgbClr val="FF0000"/>
                </a:solidFill>
                <a:latin typeface="Comic Sans MS" panose="030F0702030302020204" pitchFamily="66" charset="0"/>
              </a:rPr>
              <a:t>zookeeper, broker0, broker1, broker2, consumer</a:t>
            </a:r>
          </a:p>
          <a:p>
            <a:pPr lvl="1"/>
            <a:r>
              <a:rPr lang="en-US" altLang="ko-KR" dirty="0">
                <a:latin typeface="Comic Sans MS" panose="030F0702030302020204" pitchFamily="66" charset="0"/>
              </a:rPr>
              <a:t>Repeatedly type the above command with changing container name</a:t>
            </a:r>
          </a:p>
          <a:p>
            <a:pPr lvl="1"/>
            <a:r>
              <a:rPr lang="en-US" altLang="ko-KR" dirty="0">
                <a:latin typeface="Comic Sans MS" panose="030F0702030302020204" pitchFamily="66" charset="0"/>
              </a:rPr>
              <a:t>If you want to look for more details about Docker command, see </a:t>
            </a:r>
            <a:r>
              <a:rPr lang="en-US" altLang="ko-KR" dirty="0">
                <a:latin typeface="Comic Sans MS" panose="030F0702030302020204" pitchFamily="66" charset="0"/>
                <a:hlinkClick r:id="rId2"/>
              </a:rPr>
              <a:t>https://docs.docker.com/reference/commandline/</a:t>
            </a:r>
            <a:endParaRPr lang="en-US" altLang="ko-KR" dirty="0">
              <a:latin typeface="Comic Sans MS" panose="030F0702030302020204" pitchFamily="66" charset="0"/>
            </a:endParaRPr>
          </a:p>
        </p:txBody>
      </p:sp>
      <p:sp>
        <p:nvSpPr>
          <p:cNvPr id="12" name="제목 2"/>
          <p:cNvSpPr>
            <a:spLocks noGrp="1"/>
          </p:cNvSpPr>
          <p:nvPr>
            <p:ph type="title"/>
          </p:nvPr>
        </p:nvSpPr>
        <p:spPr>
          <a:xfrm>
            <a:off x="609599" y="609600"/>
            <a:ext cx="7203155" cy="1320800"/>
          </a:xfrm>
        </p:spPr>
        <p:txBody>
          <a:bodyPr/>
          <a:lstStyle/>
          <a:p>
            <a:r>
              <a:rPr lang="en-US" altLang="ko-KR" dirty="0">
                <a:solidFill>
                  <a:schemeClr val="tx1"/>
                </a:solidFill>
              </a:rPr>
              <a:t>5. Run Docker Container</a:t>
            </a:r>
            <a:br>
              <a:rPr lang="en-US" altLang="ko-KR" dirty="0">
                <a:solidFill>
                  <a:schemeClr val="tx1"/>
                </a:solidFill>
              </a:rPr>
            </a:br>
            <a:r>
              <a:rPr lang="en-US" altLang="ko-KR" b="1" dirty="0">
                <a:latin typeface="Comic Sans MS" panose="030F0702030302020204" pitchFamily="66" charset="0"/>
              </a:rPr>
              <a:t> </a:t>
            </a:r>
            <a:r>
              <a:rPr lang="en-US" altLang="ko-KR" sz="2500" b="1" dirty="0">
                <a:solidFill>
                  <a:srgbClr val="7030A0"/>
                </a:solidFill>
                <a:latin typeface="Comic Sans MS" panose="030F0702030302020204" pitchFamily="66" charset="0"/>
              </a:rPr>
              <a:t>(recommend making new terminal window)</a:t>
            </a:r>
            <a:endParaRPr lang="ko-KR" altLang="en-US" sz="2500" dirty="0">
              <a:solidFill>
                <a:srgbClr val="7030A0"/>
              </a:solidFill>
            </a:endParaRPr>
          </a:p>
        </p:txBody>
      </p:sp>
      <p:pic>
        <p:nvPicPr>
          <p:cNvPr id="13"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3757525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
        <p:nvSpPr>
          <p:cNvPr id="2" name="제목 1"/>
          <p:cNvSpPr>
            <a:spLocks noGrp="1"/>
          </p:cNvSpPr>
          <p:nvPr>
            <p:ph type="title"/>
          </p:nvPr>
        </p:nvSpPr>
        <p:spPr>
          <a:xfrm>
            <a:off x="609599" y="609600"/>
            <a:ext cx="7764380" cy="1231232"/>
          </a:xfrm>
        </p:spPr>
        <p:txBody>
          <a:bodyPr/>
          <a:lstStyle/>
          <a:p>
            <a:r>
              <a:rPr lang="en-US" altLang="ko-KR" dirty="0">
                <a:solidFill>
                  <a:schemeClr val="tx1"/>
                </a:solidFill>
                <a:cs typeface="Times New Roman" panose="02020603050405020304" pitchFamily="18" charset="0"/>
              </a:rPr>
              <a:t>6-1. Configure Zookeeper properties</a:t>
            </a:r>
            <a:endParaRPr lang="ko-KR" altLang="en-US" dirty="0">
              <a:solidFill>
                <a:schemeClr val="tx1"/>
              </a:solidFill>
              <a:cs typeface="Times New Roman" panose="02020603050405020304" pitchFamily="18" charset="0"/>
            </a:endParaRPr>
          </a:p>
        </p:txBody>
      </p:sp>
      <p:pic>
        <p:nvPicPr>
          <p:cNvPr id="2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9" y="1755148"/>
            <a:ext cx="6347714" cy="3880773"/>
          </a:xfrm>
        </p:spPr>
        <p:txBody>
          <a:bodyPr/>
          <a:lstStyle/>
          <a:p>
            <a:r>
              <a:rPr lang="en-US" altLang="ko-KR" dirty="0">
                <a:latin typeface="Comic Sans MS" panose="030F0702030302020204" pitchFamily="66" charset="0"/>
              </a:rPr>
              <a:t>Actually we use default configurations</a:t>
            </a:r>
          </a:p>
          <a:p>
            <a:pPr>
              <a:buFont typeface="+mj-lt"/>
              <a:buAutoNum type="arabicPeriod"/>
            </a:pPr>
            <a:r>
              <a:rPr lang="en-US" altLang="ko-KR" dirty="0">
                <a:latin typeface="Comic Sans MS" panose="030F0702030302020204" pitchFamily="66" charset="0"/>
              </a:rPr>
              <a:t>Open zookeeper properties file</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vi config/</a:t>
            </a:r>
            <a:r>
              <a:rPr lang="en-US" altLang="ko-KR" dirty="0" err="1">
                <a:solidFill>
                  <a:srgbClr val="FF0000"/>
                </a:solidFill>
                <a:latin typeface="나눔고딕코딩" panose="020D0009000000000000" pitchFamily="49" charset="-127"/>
                <a:ea typeface="나눔고딕코딩" panose="020D0009000000000000" pitchFamily="49" charset="-127"/>
              </a:rPr>
              <a:t>zookeeper.properties</a:t>
            </a:r>
            <a:r>
              <a:rPr lang="en-US" altLang="ko-KR" dirty="0">
                <a:solidFill>
                  <a:srgbClr val="FF0000"/>
                </a:solidFill>
                <a:latin typeface="나눔고딕코딩" panose="020D0009000000000000" pitchFamily="49" charset="-127"/>
                <a:ea typeface="나눔고딕코딩" panose="020D0009000000000000" pitchFamily="49" charset="-127"/>
              </a:rPr>
              <a:t> </a:t>
            </a:r>
          </a:p>
          <a:p>
            <a:pPr>
              <a:buFont typeface="+mj-lt"/>
              <a:buAutoNum type="arabicPeriod"/>
            </a:pPr>
            <a:r>
              <a:rPr lang="en-US" altLang="ko-KR" dirty="0">
                <a:latin typeface="Comic Sans MS" panose="030F0702030302020204" pitchFamily="66" charset="0"/>
              </a:rPr>
              <a:t>Check the client port</a:t>
            </a:r>
          </a:p>
        </p:txBody>
      </p:sp>
      <p:pic>
        <p:nvPicPr>
          <p:cNvPr id="3" name="그림 2"/>
          <p:cNvPicPr>
            <a:picLocks noChangeAspect="1"/>
          </p:cNvPicPr>
          <p:nvPr/>
        </p:nvPicPr>
        <p:blipFill>
          <a:blip r:embed="rId4"/>
          <a:stretch>
            <a:fillRect/>
          </a:stretch>
        </p:blipFill>
        <p:spPr>
          <a:xfrm>
            <a:off x="914399" y="3300705"/>
            <a:ext cx="7280696" cy="3324710"/>
          </a:xfrm>
          <a:prstGeom prst="rect">
            <a:avLst/>
          </a:prstGeom>
        </p:spPr>
      </p:pic>
      <p:sp>
        <p:nvSpPr>
          <p:cNvPr id="4" name="직사각형 3"/>
          <p:cNvSpPr/>
          <p:nvPr/>
        </p:nvSpPr>
        <p:spPr>
          <a:xfrm>
            <a:off x="914399" y="6039853"/>
            <a:ext cx="1299412" cy="21656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03707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8" y="1755148"/>
            <a:ext cx="7697639" cy="3880773"/>
          </a:xfrm>
        </p:spPr>
        <p:txBody>
          <a:bodyPr/>
          <a:lstStyle/>
          <a:p>
            <a:pPr>
              <a:buFont typeface="Wingdings" panose="05000000000000000000" pitchFamily="2" charset="2"/>
              <a:buChar char="ü"/>
            </a:pPr>
            <a:r>
              <a:rPr lang="en-US" altLang="ko-KR" dirty="0">
                <a:solidFill>
                  <a:schemeClr val="tx1"/>
                </a:solidFill>
                <a:latin typeface="Comic Sans MS" panose="030F0702030302020204" pitchFamily="66" charset="0"/>
              </a:rPr>
              <a:t>zookeeper must launch first</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bin/zookeeper-server-start.sh config/</a:t>
            </a:r>
            <a:r>
              <a:rPr lang="en-US" altLang="ko-KR" dirty="0" err="1">
                <a:solidFill>
                  <a:srgbClr val="FF0000"/>
                </a:solidFill>
                <a:latin typeface="나눔고딕코딩" panose="020D0009000000000000" pitchFamily="49" charset="-127"/>
                <a:ea typeface="나눔고딕코딩" panose="020D0009000000000000" pitchFamily="49" charset="-127"/>
              </a:rPr>
              <a:t>zookeeper.properties</a:t>
            </a:r>
            <a:r>
              <a:rPr lang="en-US" altLang="ko-KR" dirty="0">
                <a:solidFill>
                  <a:srgbClr val="FF0000"/>
                </a:solidFill>
                <a:latin typeface="나눔고딕코딩" panose="020D0009000000000000" pitchFamily="49" charset="-127"/>
                <a:ea typeface="나눔고딕코딩" panose="020D0009000000000000" pitchFamily="49" charset="-127"/>
              </a:rPr>
              <a:t> </a:t>
            </a:r>
          </a:p>
          <a:p>
            <a:pPr marL="457200" lvl="1" indent="0">
              <a:buNone/>
            </a:pPr>
            <a:r>
              <a:rPr lang="en-US" altLang="ko-KR" dirty="0">
                <a:solidFill>
                  <a:schemeClr val="tx1"/>
                </a:solidFill>
                <a:latin typeface="Comic Sans MS" panose="030F0702030302020204" pitchFamily="66" charset="0"/>
              </a:rPr>
              <a:t>Leave Zookeeper running and open a new terminal for next tasks</a:t>
            </a:r>
          </a:p>
          <a:p>
            <a:pPr marL="457200" lvl="1" indent="0">
              <a:buNone/>
            </a:pPr>
            <a:endParaRPr lang="en-US" altLang="ko-KR" dirty="0">
              <a:solidFill>
                <a:srgbClr val="FF0000"/>
              </a:solidFill>
              <a:latin typeface="나눔고딕코딩" panose="020D0009000000000000" pitchFamily="49" charset="-127"/>
              <a:ea typeface="나눔고딕코딩" panose="020D0009000000000000" pitchFamily="49" charset="-127"/>
            </a:endParaRPr>
          </a:p>
        </p:txBody>
      </p:sp>
      <p:sp>
        <p:nvSpPr>
          <p:cNvPr id="8" name="제목 1"/>
          <p:cNvSpPr txBox="1">
            <a:spLocks/>
          </p:cNvSpPr>
          <p:nvPr/>
        </p:nvSpPr>
        <p:spPr>
          <a:xfrm>
            <a:off x="609599" y="609600"/>
            <a:ext cx="6938514"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6-2. Launching Zookeeper</a:t>
            </a:r>
            <a:endParaRPr lang="ko-KR" altLang="en-US" dirty="0">
              <a:solidFill>
                <a:schemeClr val="tx1"/>
              </a:solidFill>
              <a:cs typeface="Times New Roman" panose="02020603050405020304" pitchFamily="18" charset="0"/>
            </a:endParaRPr>
          </a:p>
        </p:txBody>
      </p:sp>
      <p:pic>
        <p:nvPicPr>
          <p:cNvPr id="2" name="그림 1"/>
          <p:cNvPicPr>
            <a:picLocks noChangeAspect="1"/>
          </p:cNvPicPr>
          <p:nvPr/>
        </p:nvPicPr>
        <p:blipFill>
          <a:blip r:embed="rId3"/>
          <a:stretch>
            <a:fillRect/>
          </a:stretch>
        </p:blipFill>
        <p:spPr>
          <a:xfrm>
            <a:off x="755806" y="3000605"/>
            <a:ext cx="7677512" cy="2401250"/>
          </a:xfrm>
          <a:prstGeom prst="rect">
            <a:avLst/>
          </a:prstGeom>
        </p:spPr>
      </p:pic>
      <p:sp>
        <p:nvSpPr>
          <p:cNvPr id="4" name="직사각형 3"/>
          <p:cNvSpPr/>
          <p:nvPr/>
        </p:nvSpPr>
        <p:spPr>
          <a:xfrm>
            <a:off x="4440129" y="4599370"/>
            <a:ext cx="839007" cy="106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FF0000"/>
                </a:solidFill>
              </a:rPr>
              <a:t>Zookeeper address</a:t>
            </a:r>
            <a:endParaRPr lang="ko-KR" altLang="en-US" sz="600" dirty="0">
              <a:solidFill>
                <a:srgbClr val="FF0000"/>
              </a:solidFill>
            </a:endParaRPr>
          </a:p>
        </p:txBody>
      </p:sp>
      <p:sp>
        <p:nvSpPr>
          <p:cNvPr id="10" name="직사각형 9"/>
          <p:cNvSpPr/>
          <p:nvPr/>
        </p:nvSpPr>
        <p:spPr>
          <a:xfrm>
            <a:off x="5848305" y="4726466"/>
            <a:ext cx="839007" cy="106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FF0000"/>
                </a:solidFill>
              </a:rPr>
              <a:t>Zookeeper address</a:t>
            </a:r>
            <a:endParaRPr lang="ko-KR" altLang="en-US" sz="600" dirty="0">
              <a:solidFill>
                <a:srgbClr val="FF0000"/>
              </a:solidFill>
            </a:endParaRPr>
          </a:p>
        </p:txBody>
      </p:sp>
      <p:sp>
        <p:nvSpPr>
          <p:cNvPr id="11" name="직사각형 10"/>
          <p:cNvSpPr/>
          <p:nvPr/>
        </p:nvSpPr>
        <p:spPr>
          <a:xfrm>
            <a:off x="7125255" y="4845052"/>
            <a:ext cx="839007" cy="106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FF0000"/>
                </a:solidFill>
              </a:rPr>
              <a:t>Zookeeper address</a:t>
            </a:r>
            <a:endParaRPr lang="ko-KR" altLang="en-US" sz="600" dirty="0">
              <a:solidFill>
                <a:srgbClr val="FF0000"/>
              </a:solidFill>
            </a:endParaRPr>
          </a:p>
        </p:txBody>
      </p:sp>
      <p:sp>
        <p:nvSpPr>
          <p:cNvPr id="12" name="직사각형 11"/>
          <p:cNvSpPr/>
          <p:nvPr/>
        </p:nvSpPr>
        <p:spPr>
          <a:xfrm>
            <a:off x="4458417" y="4963638"/>
            <a:ext cx="839007" cy="106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FF0000"/>
                </a:solidFill>
              </a:rPr>
              <a:t>Zookeeper address</a:t>
            </a:r>
            <a:endParaRPr lang="ko-KR" altLang="en-US" sz="600" dirty="0">
              <a:solidFill>
                <a:srgbClr val="FF0000"/>
              </a:solidFill>
            </a:endParaRPr>
          </a:p>
        </p:txBody>
      </p:sp>
      <p:sp>
        <p:nvSpPr>
          <p:cNvPr id="13" name="직사각형 12"/>
          <p:cNvSpPr/>
          <p:nvPr/>
        </p:nvSpPr>
        <p:spPr>
          <a:xfrm>
            <a:off x="5848305" y="5086480"/>
            <a:ext cx="839007" cy="106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FF0000"/>
                </a:solidFill>
              </a:rPr>
              <a:t>Zookeeper address</a:t>
            </a:r>
            <a:endParaRPr lang="ko-KR" altLang="en-US" sz="600" dirty="0">
              <a:solidFill>
                <a:srgbClr val="FF0000"/>
              </a:solidFill>
            </a:endParaRPr>
          </a:p>
        </p:txBody>
      </p:sp>
      <p:sp>
        <p:nvSpPr>
          <p:cNvPr id="14" name="직사각형 13"/>
          <p:cNvSpPr/>
          <p:nvPr/>
        </p:nvSpPr>
        <p:spPr>
          <a:xfrm>
            <a:off x="7174808" y="5204148"/>
            <a:ext cx="839007" cy="106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FF0000"/>
                </a:solidFill>
              </a:rPr>
              <a:t>Zookeeper address</a:t>
            </a:r>
            <a:endParaRPr lang="ko-KR" altLang="en-US" sz="600" dirty="0">
              <a:solidFill>
                <a:srgbClr val="FF0000"/>
              </a:solidFill>
            </a:endParaRPr>
          </a:p>
        </p:txBody>
      </p:sp>
      <p:pic>
        <p:nvPicPr>
          <p:cNvPr id="15" name="그림 1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2029714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8" y="1496355"/>
            <a:ext cx="7697639" cy="5240043"/>
          </a:xfrm>
          <a:ln>
            <a:noFill/>
          </a:ln>
        </p:spPr>
        <p:txBody>
          <a:bodyPr>
            <a:normAutofit/>
          </a:bodyPr>
          <a:lstStyle/>
          <a:p>
            <a:pPr>
              <a:buFont typeface="+mj-lt"/>
              <a:buAutoNum type="arabicPeriod"/>
            </a:pPr>
            <a:r>
              <a:rPr lang="en-US" altLang="ko-KR" dirty="0">
                <a:latin typeface="Comic Sans MS" panose="030F0702030302020204" pitchFamily="66" charset="0"/>
              </a:rPr>
              <a:t>Create</a:t>
            </a:r>
            <a:r>
              <a:rPr lang="ko-KR" altLang="en-US" dirty="0">
                <a:latin typeface="Comic Sans MS" panose="030F0702030302020204" pitchFamily="66" charset="0"/>
              </a:rPr>
              <a:t> </a:t>
            </a:r>
            <a:r>
              <a:rPr lang="en-US" altLang="ko-KR" dirty="0">
                <a:latin typeface="Comic Sans MS" panose="030F0702030302020204" pitchFamily="66" charset="0"/>
              </a:rPr>
              <a:t>a Kafka container with the docker command before</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docker run -it --net=host --name </a:t>
            </a:r>
            <a:r>
              <a:rPr lang="en-US" altLang="ko-KR" dirty="0">
                <a:solidFill>
                  <a:srgbClr val="7030A0"/>
                </a:solidFill>
                <a:latin typeface="나눔고딕코딩" panose="020D0009000000000000" pitchFamily="49" charset="-127"/>
                <a:ea typeface="나눔고딕코딩" panose="020D0009000000000000" pitchFamily="49" charset="-127"/>
              </a:rPr>
              <a:t>[container name]</a:t>
            </a:r>
            <a:r>
              <a:rPr lang="en-US" altLang="ko-KR" dirty="0">
                <a:solidFill>
                  <a:srgbClr val="FF0000"/>
                </a:solidFill>
                <a:latin typeface="나눔고딕코딩" panose="020D0009000000000000" pitchFamily="49" charset="-127"/>
                <a:ea typeface="나눔고딕코딩" panose="020D0009000000000000" pitchFamily="49" charset="-127"/>
              </a:rPr>
              <a:t> ubuntu-</a:t>
            </a:r>
            <a:r>
              <a:rPr lang="en-US" altLang="ko-KR" dirty="0" err="1">
                <a:solidFill>
                  <a:srgbClr val="FF0000"/>
                </a:solidFill>
                <a:latin typeface="나눔고딕코딩" panose="020D0009000000000000" pitchFamily="49" charset="-127"/>
                <a:ea typeface="나눔고딕코딩" panose="020D0009000000000000" pitchFamily="49" charset="-127"/>
              </a:rPr>
              <a:t>kafka</a:t>
            </a:r>
            <a:endParaRPr lang="en-US" altLang="ko-KR" dirty="0">
              <a:solidFill>
                <a:srgbClr val="FF0000"/>
              </a:solidFill>
              <a:latin typeface="나눔고딕코딩" panose="020D0009000000000000" pitchFamily="49" charset="-127"/>
              <a:ea typeface="나눔고딕코딩" panose="020D0009000000000000" pitchFamily="49" charset="-127"/>
            </a:endParaRPr>
          </a:p>
          <a:p>
            <a:pPr>
              <a:buFont typeface="+mj-lt"/>
              <a:buAutoNum type="arabicPeriod"/>
            </a:pPr>
            <a:r>
              <a:rPr lang="en-US" altLang="ko-KR" dirty="0">
                <a:latin typeface="Comic Sans MS" panose="030F0702030302020204" pitchFamily="66" charset="0"/>
              </a:rPr>
              <a:t>Open server properties file and change proper broker id and port (they must be unique to each other) </a:t>
            </a:r>
            <a:r>
              <a:rPr lang="en-US" altLang="ko-KR" dirty="0">
                <a:solidFill>
                  <a:srgbClr val="FF0000"/>
                </a:solidFill>
                <a:latin typeface="Comic Sans MS" panose="030F0702030302020204" pitchFamily="66" charset="0"/>
              </a:rPr>
              <a:t>(Only for </a:t>
            </a:r>
            <a:r>
              <a:rPr lang="en-US" altLang="ko-KR" dirty="0">
                <a:solidFill>
                  <a:srgbClr val="7030A0"/>
                </a:solidFill>
                <a:latin typeface="Comic Sans MS" panose="030F0702030302020204" pitchFamily="66" charset="0"/>
              </a:rPr>
              <a:t>broker0,1,2</a:t>
            </a:r>
            <a:r>
              <a:rPr lang="en-US" altLang="ko-KR" dirty="0">
                <a:solidFill>
                  <a:srgbClr val="FF0000"/>
                </a:solidFill>
                <a:latin typeface="Comic Sans MS" panose="030F0702030302020204" pitchFamily="66" charset="0"/>
              </a:rPr>
              <a:t>)</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vi config/</a:t>
            </a:r>
            <a:r>
              <a:rPr lang="en-US" altLang="ko-KR" dirty="0" err="1">
                <a:solidFill>
                  <a:srgbClr val="FF0000"/>
                </a:solidFill>
                <a:latin typeface="나눔고딕코딩" panose="020D0009000000000000" pitchFamily="49" charset="-127"/>
                <a:ea typeface="나눔고딕코딩" panose="020D0009000000000000" pitchFamily="49" charset="-127"/>
              </a:rPr>
              <a:t>server.properties</a:t>
            </a:r>
            <a:r>
              <a:rPr lang="en-US" altLang="ko-KR" dirty="0">
                <a:solidFill>
                  <a:srgbClr val="FF0000"/>
                </a:solidFill>
                <a:latin typeface="나눔고딕코딩" panose="020D0009000000000000" pitchFamily="49" charset="-127"/>
                <a:ea typeface="나눔고딕코딩" panose="020D0009000000000000" pitchFamily="49" charset="-127"/>
              </a:rPr>
              <a:t> </a:t>
            </a:r>
          </a:p>
          <a:p>
            <a:pPr marL="457200" lvl="1" indent="0">
              <a:buNone/>
            </a:pPr>
            <a:endParaRPr lang="en-US" altLang="ko-KR" dirty="0">
              <a:solidFill>
                <a:srgbClr val="FF0000"/>
              </a:solidFill>
              <a:latin typeface="Comic Sans MS" panose="030F0702030302020204" pitchFamily="66" charset="0"/>
            </a:endParaRPr>
          </a:p>
          <a:p>
            <a:pPr marL="457200" lvl="1" indent="0">
              <a:buNone/>
            </a:pPr>
            <a:endParaRPr lang="en-US" altLang="ko-KR" dirty="0">
              <a:solidFill>
                <a:srgbClr val="FF0000"/>
              </a:solidFill>
              <a:latin typeface="Comic Sans MS" panose="030F0702030302020204" pitchFamily="66" charset="0"/>
            </a:endParaRPr>
          </a:p>
          <a:p>
            <a:pPr marL="457200" lvl="1" indent="0">
              <a:buNone/>
            </a:pPr>
            <a:endParaRPr lang="en-US" altLang="ko-KR" dirty="0">
              <a:solidFill>
                <a:srgbClr val="FF0000"/>
              </a:solidFill>
              <a:latin typeface="Comic Sans MS" panose="030F0702030302020204" pitchFamily="66" charset="0"/>
            </a:endParaRPr>
          </a:p>
          <a:p>
            <a:pPr marL="457200" lvl="1" indent="0">
              <a:buNone/>
            </a:pPr>
            <a:endParaRPr lang="en-US" altLang="ko-KR" dirty="0">
              <a:solidFill>
                <a:srgbClr val="FF0000"/>
              </a:solidFill>
              <a:latin typeface="Comic Sans MS" panose="030F0702030302020204" pitchFamily="66" charset="0"/>
            </a:endParaRPr>
          </a:p>
          <a:p>
            <a:pPr marL="457200" lvl="1" indent="0">
              <a:buNone/>
            </a:pPr>
            <a:endParaRPr lang="en-US" altLang="ko-KR" dirty="0">
              <a:solidFill>
                <a:srgbClr val="FF0000"/>
              </a:solidFill>
              <a:latin typeface="Comic Sans MS" panose="030F0702030302020204" pitchFamily="66" charset="0"/>
            </a:endParaRPr>
          </a:p>
          <a:p>
            <a:pPr>
              <a:buFont typeface="+mj-lt"/>
              <a:buAutoNum type="arabicPeriod"/>
            </a:pPr>
            <a:r>
              <a:rPr lang="en-US" altLang="ko-KR" dirty="0">
                <a:solidFill>
                  <a:schemeClr val="tx1"/>
                </a:solidFill>
                <a:latin typeface="Comic Sans MS" panose="030F0702030302020204" pitchFamily="66" charset="0"/>
              </a:rPr>
              <a:t>Launch Kafka brokers </a:t>
            </a:r>
            <a:r>
              <a:rPr lang="en-US" altLang="ko-KR" dirty="0">
                <a:latin typeface="Comic Sans MS" panose="030F0702030302020204" pitchFamily="66" charset="0"/>
              </a:rPr>
              <a:t> </a:t>
            </a:r>
            <a:r>
              <a:rPr lang="en-US" altLang="ko-KR" dirty="0">
                <a:solidFill>
                  <a:srgbClr val="FF0000"/>
                </a:solidFill>
                <a:latin typeface="Comic Sans MS" panose="030F0702030302020204" pitchFamily="66" charset="0"/>
              </a:rPr>
              <a:t>(Only for </a:t>
            </a:r>
            <a:r>
              <a:rPr lang="en-US" altLang="ko-KR" dirty="0">
                <a:solidFill>
                  <a:srgbClr val="7030A0"/>
                </a:solidFill>
                <a:latin typeface="Comic Sans MS" panose="030F0702030302020204" pitchFamily="66" charset="0"/>
              </a:rPr>
              <a:t>broker0,1,2</a:t>
            </a:r>
            <a:r>
              <a:rPr lang="en-US" altLang="ko-KR" dirty="0">
                <a:solidFill>
                  <a:srgbClr val="FF0000"/>
                </a:solidFill>
                <a:latin typeface="Comic Sans MS" panose="030F0702030302020204" pitchFamily="66" charset="0"/>
              </a:rPr>
              <a:t>)</a:t>
            </a: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bin/kafka-server-start.sh config/</a:t>
            </a:r>
            <a:r>
              <a:rPr lang="en-US" altLang="ko-KR" dirty="0" err="1">
                <a:solidFill>
                  <a:srgbClr val="FF0000"/>
                </a:solidFill>
                <a:latin typeface="나눔고딕코딩" panose="020D0009000000000000" pitchFamily="49" charset="-127"/>
                <a:ea typeface="나눔고딕코딩" panose="020D0009000000000000" pitchFamily="49" charset="-127"/>
              </a:rPr>
              <a:t>server.properties</a:t>
            </a:r>
            <a:r>
              <a:rPr lang="en-US" altLang="ko-KR" dirty="0">
                <a:solidFill>
                  <a:srgbClr val="FF0000"/>
                </a:solidFill>
                <a:latin typeface="나눔고딕코딩" panose="020D0009000000000000" pitchFamily="49" charset="-127"/>
                <a:ea typeface="나눔고딕코딩" panose="020D0009000000000000" pitchFamily="49" charset="-127"/>
              </a:rPr>
              <a:t> </a:t>
            </a:r>
          </a:p>
          <a:p>
            <a:pPr>
              <a:buFont typeface="+mj-lt"/>
              <a:buAutoNum type="arabicPeriod"/>
            </a:pPr>
            <a:r>
              <a:rPr lang="en-US" altLang="ko-KR" dirty="0">
                <a:latin typeface="Comic Sans MS" panose="030F0702030302020204" pitchFamily="66" charset="0"/>
              </a:rPr>
              <a:t>Repeat previous steps for </a:t>
            </a:r>
            <a:r>
              <a:rPr lang="en-US" altLang="ko-KR" dirty="0">
                <a:solidFill>
                  <a:srgbClr val="7030A0"/>
                </a:solidFill>
                <a:latin typeface="Comic Sans MS" panose="030F0702030302020204" pitchFamily="66" charset="0"/>
              </a:rPr>
              <a:t>broker0, broker1, broker2,consumer</a:t>
            </a:r>
          </a:p>
        </p:txBody>
      </p:sp>
      <p:sp>
        <p:nvSpPr>
          <p:cNvPr id="8" name="제목 1"/>
          <p:cNvSpPr txBox="1">
            <a:spLocks/>
          </p:cNvSpPr>
          <p:nvPr/>
        </p:nvSpPr>
        <p:spPr>
          <a:xfrm>
            <a:off x="609599" y="609600"/>
            <a:ext cx="6938514"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7-1. Configure Kafka properties</a:t>
            </a:r>
            <a:endParaRPr lang="ko-KR" altLang="en-US" dirty="0">
              <a:solidFill>
                <a:schemeClr val="tx1"/>
              </a:solidFill>
              <a:cs typeface="Times New Roman" panose="02020603050405020304" pitchFamily="18" charset="0"/>
            </a:endParaRPr>
          </a:p>
        </p:txBody>
      </p:sp>
      <p:grpSp>
        <p:nvGrpSpPr>
          <p:cNvPr id="2" name="그룹 1">
            <a:extLst>
              <a:ext uri="{FF2B5EF4-FFF2-40B4-BE49-F238E27FC236}">
                <a16:creationId xmlns:a16="http://schemas.microsoft.com/office/drawing/2014/main" id="{0501C531-FB80-4DCE-B916-7792169B9CF0}"/>
              </a:ext>
            </a:extLst>
          </p:cNvPr>
          <p:cNvGrpSpPr/>
          <p:nvPr/>
        </p:nvGrpSpPr>
        <p:grpSpPr>
          <a:xfrm>
            <a:off x="609598" y="3267036"/>
            <a:ext cx="3748770" cy="1781175"/>
            <a:chOff x="410395" y="3446146"/>
            <a:chExt cx="3748770" cy="1781175"/>
          </a:xfrm>
        </p:grpSpPr>
        <p:pic>
          <p:nvPicPr>
            <p:cNvPr id="5" name="그림 4"/>
            <p:cNvPicPr>
              <a:picLocks noChangeAspect="1"/>
            </p:cNvPicPr>
            <p:nvPr/>
          </p:nvPicPr>
          <p:blipFill>
            <a:blip r:embed="rId3"/>
            <a:stretch>
              <a:fillRect/>
            </a:stretch>
          </p:blipFill>
          <p:spPr>
            <a:xfrm>
              <a:off x="410396" y="3446146"/>
              <a:ext cx="3748769" cy="1781175"/>
            </a:xfrm>
            <a:prstGeom prst="rect">
              <a:avLst/>
            </a:prstGeom>
          </p:spPr>
        </p:pic>
        <p:sp>
          <p:nvSpPr>
            <p:cNvPr id="9" name="직사각형 8"/>
            <p:cNvSpPr/>
            <p:nvPr/>
          </p:nvSpPr>
          <p:spPr>
            <a:xfrm>
              <a:off x="410395" y="3965153"/>
              <a:ext cx="1025889" cy="29656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410395" y="4904097"/>
              <a:ext cx="866974" cy="29656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1436284" y="3965153"/>
              <a:ext cx="960519" cy="307777"/>
            </a:xfrm>
            <a:prstGeom prst="rect">
              <a:avLst/>
            </a:prstGeom>
            <a:noFill/>
          </p:spPr>
          <p:txBody>
            <a:bodyPr wrap="none" rtlCol="0">
              <a:spAutoFit/>
            </a:bodyPr>
            <a:lstStyle/>
            <a:p>
              <a:r>
                <a:rPr lang="en-US" altLang="ko-KR" sz="1400" dirty="0">
                  <a:solidFill>
                    <a:srgbClr val="FF0000"/>
                  </a:solidFill>
                  <a:latin typeface="Comic Sans MS" panose="030F0702030302020204" pitchFamily="66" charset="0"/>
                </a:rPr>
                <a:t>broker id</a:t>
              </a:r>
              <a:endParaRPr lang="ko-KR" altLang="en-US" sz="1400" dirty="0">
                <a:solidFill>
                  <a:srgbClr val="FF0000"/>
                </a:solidFill>
                <a:latin typeface="Comic Sans MS" panose="030F0702030302020204" pitchFamily="66" charset="0"/>
              </a:endParaRPr>
            </a:p>
          </p:txBody>
        </p:sp>
        <p:sp>
          <p:nvSpPr>
            <p:cNvPr id="13" name="TextBox 12"/>
            <p:cNvSpPr txBox="1"/>
            <p:nvPr/>
          </p:nvSpPr>
          <p:spPr>
            <a:xfrm>
              <a:off x="1316286" y="4863050"/>
              <a:ext cx="546945" cy="307777"/>
            </a:xfrm>
            <a:prstGeom prst="rect">
              <a:avLst/>
            </a:prstGeom>
            <a:noFill/>
          </p:spPr>
          <p:txBody>
            <a:bodyPr wrap="none" rtlCol="0">
              <a:spAutoFit/>
            </a:bodyPr>
            <a:lstStyle/>
            <a:p>
              <a:r>
                <a:rPr lang="en-US" altLang="ko-KR" sz="1400" dirty="0">
                  <a:solidFill>
                    <a:srgbClr val="FF0000"/>
                  </a:solidFill>
                  <a:latin typeface="Comic Sans MS" panose="030F0702030302020204" pitchFamily="66" charset="0"/>
                </a:rPr>
                <a:t>port</a:t>
              </a:r>
              <a:endParaRPr lang="ko-KR" altLang="en-US" sz="1400" dirty="0">
                <a:solidFill>
                  <a:srgbClr val="FF0000"/>
                </a:solidFill>
                <a:latin typeface="Comic Sans MS" panose="030F0702030302020204" pitchFamily="66" charset="0"/>
              </a:endParaRPr>
            </a:p>
          </p:txBody>
        </p:sp>
      </p:grpSp>
      <p:graphicFrame>
        <p:nvGraphicFramePr>
          <p:cNvPr id="14" name="표 13"/>
          <p:cNvGraphicFramePr>
            <a:graphicFrameLocks noGrp="1"/>
          </p:cNvGraphicFramePr>
          <p:nvPr>
            <p:extLst>
              <p:ext uri="{D42A27DB-BD31-4B8C-83A1-F6EECF244321}">
                <p14:modId xmlns:p14="http://schemas.microsoft.com/office/powerpoint/2010/main" val="3193697354"/>
              </p:ext>
            </p:extLst>
          </p:nvPr>
        </p:nvGraphicFramePr>
        <p:xfrm>
          <a:off x="4397285" y="3273935"/>
          <a:ext cx="4069440" cy="1715631"/>
        </p:xfrm>
        <a:graphic>
          <a:graphicData uri="http://schemas.openxmlformats.org/drawingml/2006/table">
            <a:tbl>
              <a:tblPr firstRow="1" bandRow="1">
                <a:tableStyleId>{5C22544A-7EE6-4342-B048-85BDC9FD1C3A}</a:tableStyleId>
              </a:tblPr>
              <a:tblGrid>
                <a:gridCol w="1517418">
                  <a:extLst>
                    <a:ext uri="{9D8B030D-6E8A-4147-A177-3AD203B41FA5}">
                      <a16:colId xmlns:a16="http://schemas.microsoft.com/office/drawing/2014/main" val="20000"/>
                    </a:ext>
                  </a:extLst>
                </a:gridCol>
                <a:gridCol w="1222713">
                  <a:extLst>
                    <a:ext uri="{9D8B030D-6E8A-4147-A177-3AD203B41FA5}">
                      <a16:colId xmlns:a16="http://schemas.microsoft.com/office/drawing/2014/main" val="20002"/>
                    </a:ext>
                  </a:extLst>
                </a:gridCol>
                <a:gridCol w="1329309">
                  <a:extLst>
                    <a:ext uri="{9D8B030D-6E8A-4147-A177-3AD203B41FA5}">
                      <a16:colId xmlns:a16="http://schemas.microsoft.com/office/drawing/2014/main" val="20003"/>
                    </a:ext>
                  </a:extLst>
                </a:gridCol>
              </a:tblGrid>
              <a:tr h="467787">
                <a:tc>
                  <a:txBody>
                    <a:bodyPr/>
                    <a:lstStyle/>
                    <a:p>
                      <a:pPr latinLnBrk="1"/>
                      <a:r>
                        <a:rPr lang="en-US" altLang="ko-KR" sz="1200" dirty="0"/>
                        <a:t>Container Name</a:t>
                      </a:r>
                      <a:endParaRPr lang="ko-KR" altLang="en-US" sz="1200" dirty="0"/>
                    </a:p>
                  </a:txBody>
                  <a:tcPr anchor="ctr"/>
                </a:tc>
                <a:tc>
                  <a:txBody>
                    <a:bodyPr/>
                    <a:lstStyle/>
                    <a:p>
                      <a:pPr algn="ctr" latinLnBrk="1"/>
                      <a:r>
                        <a:rPr lang="en-US" altLang="ko-KR" sz="1200" dirty="0"/>
                        <a:t>Broker id</a:t>
                      </a:r>
                      <a:endParaRPr lang="ko-KR" altLang="en-US" sz="1200" dirty="0"/>
                    </a:p>
                  </a:txBody>
                  <a:tcPr anchor="ctr"/>
                </a:tc>
                <a:tc>
                  <a:txBody>
                    <a:bodyPr/>
                    <a:lstStyle/>
                    <a:p>
                      <a:pPr algn="ctr" latinLnBrk="1"/>
                      <a:r>
                        <a:rPr lang="en-US" altLang="ko-KR" sz="1200" dirty="0"/>
                        <a:t>Listening port</a:t>
                      </a:r>
                      <a:endParaRPr lang="ko-KR" altLang="en-US" sz="1200" dirty="0"/>
                    </a:p>
                  </a:txBody>
                  <a:tcPr anchor="ctr"/>
                </a:tc>
                <a:extLst>
                  <a:ext uri="{0D108BD9-81ED-4DB2-BD59-A6C34878D82A}">
                    <a16:rowId xmlns:a16="http://schemas.microsoft.com/office/drawing/2014/main" val="10000"/>
                  </a:ext>
                </a:extLst>
              </a:tr>
              <a:tr h="311961">
                <a:tc>
                  <a:txBody>
                    <a:bodyPr/>
                    <a:lstStyle/>
                    <a:p>
                      <a:pPr latinLnBrk="1"/>
                      <a:r>
                        <a:rPr lang="en-US" altLang="ko-KR" sz="1400" dirty="0"/>
                        <a:t>broker0</a:t>
                      </a:r>
                      <a:endParaRPr lang="ko-KR" altLang="en-US" sz="1400" dirty="0"/>
                    </a:p>
                  </a:txBody>
                  <a:tcPr anchor="ctr"/>
                </a:tc>
                <a:tc>
                  <a:txBody>
                    <a:bodyPr/>
                    <a:lstStyle/>
                    <a:p>
                      <a:pPr algn="ctr" latinLnBrk="1"/>
                      <a:r>
                        <a:rPr lang="en-US" altLang="ko-KR" sz="1400" dirty="0"/>
                        <a:t>0</a:t>
                      </a:r>
                      <a:endParaRPr lang="ko-KR" altLang="en-US" sz="1400" dirty="0"/>
                    </a:p>
                  </a:txBody>
                  <a:tcPr anchor="ctr"/>
                </a:tc>
                <a:tc>
                  <a:txBody>
                    <a:bodyPr/>
                    <a:lstStyle/>
                    <a:p>
                      <a:pPr algn="ctr" latinLnBrk="1"/>
                      <a:r>
                        <a:rPr lang="en-US" altLang="ko-KR" sz="1400" dirty="0"/>
                        <a:t>9090</a:t>
                      </a:r>
                      <a:endParaRPr lang="ko-KR" altLang="en-US" sz="1400" dirty="0"/>
                    </a:p>
                  </a:txBody>
                  <a:tcPr anchor="ctr"/>
                </a:tc>
                <a:extLst>
                  <a:ext uri="{0D108BD9-81ED-4DB2-BD59-A6C34878D82A}">
                    <a16:rowId xmlns:a16="http://schemas.microsoft.com/office/drawing/2014/main" val="10002"/>
                  </a:ext>
                </a:extLst>
              </a:tr>
              <a:tr h="311961">
                <a:tc>
                  <a:txBody>
                    <a:bodyPr/>
                    <a:lstStyle/>
                    <a:p>
                      <a:pPr latinLnBrk="1"/>
                      <a:r>
                        <a:rPr lang="en-US" altLang="ko-KR" sz="1400" dirty="0"/>
                        <a:t>broker1</a:t>
                      </a:r>
                      <a:endParaRPr lang="ko-KR" altLang="en-US" sz="1400" dirty="0"/>
                    </a:p>
                  </a:txBody>
                  <a:tcPr anchor="ctr"/>
                </a:tc>
                <a:tc>
                  <a:txBody>
                    <a:bodyPr/>
                    <a:lstStyle/>
                    <a:p>
                      <a:pPr algn="ctr" latinLnBrk="1"/>
                      <a:r>
                        <a:rPr lang="en-US" altLang="ko-KR" sz="1400" dirty="0"/>
                        <a:t>1</a:t>
                      </a:r>
                      <a:endParaRPr lang="ko-KR" altLang="en-US" sz="1400" dirty="0"/>
                    </a:p>
                  </a:txBody>
                  <a:tcPr anchor="ctr"/>
                </a:tc>
                <a:tc>
                  <a:txBody>
                    <a:bodyPr/>
                    <a:lstStyle/>
                    <a:p>
                      <a:pPr algn="ctr" latinLnBrk="1"/>
                      <a:r>
                        <a:rPr lang="en-US" altLang="ko-KR" sz="1400" dirty="0"/>
                        <a:t>9091</a:t>
                      </a:r>
                      <a:endParaRPr lang="ko-KR" altLang="en-US" sz="1400" dirty="0"/>
                    </a:p>
                  </a:txBody>
                  <a:tcPr anchor="ctr"/>
                </a:tc>
                <a:extLst>
                  <a:ext uri="{0D108BD9-81ED-4DB2-BD59-A6C34878D82A}">
                    <a16:rowId xmlns:a16="http://schemas.microsoft.com/office/drawing/2014/main" val="10003"/>
                  </a:ext>
                </a:extLst>
              </a:tr>
              <a:tr h="311961">
                <a:tc>
                  <a:txBody>
                    <a:bodyPr/>
                    <a:lstStyle/>
                    <a:p>
                      <a:pPr latinLnBrk="1"/>
                      <a:r>
                        <a:rPr lang="en-US" altLang="ko-KR" sz="1400" dirty="0"/>
                        <a:t>broker2</a:t>
                      </a:r>
                      <a:endParaRPr lang="ko-KR" altLang="en-US" sz="1400" dirty="0"/>
                    </a:p>
                  </a:txBody>
                  <a:tcPr anchor="ctr"/>
                </a:tc>
                <a:tc>
                  <a:txBody>
                    <a:bodyPr/>
                    <a:lstStyle/>
                    <a:p>
                      <a:pPr algn="ctr" latinLnBrk="1"/>
                      <a:r>
                        <a:rPr lang="en-US" altLang="ko-KR" sz="1400" dirty="0"/>
                        <a:t>2</a:t>
                      </a:r>
                      <a:endParaRPr lang="ko-KR" altLang="en-US" sz="1400" dirty="0"/>
                    </a:p>
                  </a:txBody>
                  <a:tcPr anchor="ctr"/>
                </a:tc>
                <a:tc>
                  <a:txBody>
                    <a:bodyPr/>
                    <a:lstStyle/>
                    <a:p>
                      <a:pPr algn="ctr" latinLnBrk="1"/>
                      <a:r>
                        <a:rPr lang="en-US" altLang="ko-KR" sz="1400" dirty="0"/>
                        <a:t>9092</a:t>
                      </a:r>
                      <a:endParaRPr lang="ko-KR" altLang="en-US" sz="1400" dirty="0"/>
                    </a:p>
                  </a:txBody>
                  <a:tcPr anchor="ctr"/>
                </a:tc>
                <a:extLst>
                  <a:ext uri="{0D108BD9-81ED-4DB2-BD59-A6C34878D82A}">
                    <a16:rowId xmlns:a16="http://schemas.microsoft.com/office/drawing/2014/main" val="10004"/>
                  </a:ext>
                </a:extLst>
              </a:tr>
              <a:tr h="311961">
                <a:tc>
                  <a:txBody>
                    <a:bodyPr/>
                    <a:lstStyle/>
                    <a:p>
                      <a:pPr latinLnBrk="1"/>
                      <a:r>
                        <a:rPr lang="en-US" altLang="ko-KR" sz="1400" dirty="0"/>
                        <a:t>consumer</a:t>
                      </a:r>
                      <a:endParaRPr lang="ko-KR" altLang="en-US" sz="1400" dirty="0"/>
                    </a:p>
                  </a:txBody>
                  <a:tcPr anchor="ctr"/>
                </a:tc>
                <a:tc>
                  <a:txBody>
                    <a:bodyPr/>
                    <a:lstStyle/>
                    <a:p>
                      <a:pPr algn="ctr" latinLnBrk="1"/>
                      <a:r>
                        <a:rPr lang="en-US" altLang="ko-KR" sz="1400" dirty="0"/>
                        <a:t>-</a:t>
                      </a:r>
                      <a:endParaRPr lang="ko-KR" altLang="en-US" sz="1400" dirty="0"/>
                    </a:p>
                  </a:txBody>
                  <a:tcPr anchor="ctr"/>
                </a:tc>
                <a:tc>
                  <a:txBody>
                    <a:bodyPr/>
                    <a:lstStyle/>
                    <a:p>
                      <a:pPr algn="ctr" latinLnBrk="1"/>
                      <a:r>
                        <a:rPr lang="en-US" altLang="ko-KR" sz="1400" dirty="0"/>
                        <a:t>-</a:t>
                      </a:r>
                      <a:endParaRPr lang="ko-KR" altLang="en-US" sz="1400" dirty="0"/>
                    </a:p>
                  </a:txBody>
                  <a:tcPr anchor="ctr"/>
                </a:tc>
                <a:extLst>
                  <a:ext uri="{0D108BD9-81ED-4DB2-BD59-A6C34878D82A}">
                    <a16:rowId xmlns:a16="http://schemas.microsoft.com/office/drawing/2014/main" val="3233729517"/>
                  </a:ext>
                </a:extLst>
              </a:tr>
            </a:tbl>
          </a:graphicData>
        </a:graphic>
      </p:graphicFrame>
      <p:sp>
        <p:nvSpPr>
          <p:cNvPr id="15" name="직사각형 14"/>
          <p:cNvSpPr/>
          <p:nvPr/>
        </p:nvSpPr>
        <p:spPr>
          <a:xfrm>
            <a:off x="5919060" y="4662232"/>
            <a:ext cx="2547665" cy="3273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5296735" y="4937807"/>
            <a:ext cx="3916392" cy="307777"/>
          </a:xfrm>
          <a:prstGeom prst="rect">
            <a:avLst/>
          </a:prstGeom>
          <a:noFill/>
        </p:spPr>
        <p:txBody>
          <a:bodyPr wrap="square" rtlCol="0">
            <a:spAutoFit/>
          </a:bodyPr>
          <a:lstStyle/>
          <a:p>
            <a:r>
              <a:rPr lang="en-US" altLang="ko-KR" sz="1400" dirty="0">
                <a:solidFill>
                  <a:srgbClr val="FF0000"/>
                </a:solidFill>
                <a:latin typeface="Comic Sans MS" panose="030F0702030302020204" pitchFamily="66" charset="0"/>
              </a:rPr>
              <a:t>Consumer container will not run any brokers</a:t>
            </a:r>
            <a:endParaRPr lang="ko-KR" altLang="en-US" sz="1400" dirty="0">
              <a:solidFill>
                <a:srgbClr val="FF0000"/>
              </a:solidFill>
              <a:latin typeface="Comic Sans MS" panose="030F0702030302020204" pitchFamily="66" charset="0"/>
            </a:endParaRPr>
          </a:p>
        </p:txBody>
      </p:sp>
      <p:pic>
        <p:nvPicPr>
          <p:cNvPr id="17" name="그림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738965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199" y="1350598"/>
            <a:ext cx="7799756" cy="5324838"/>
          </a:xfrm>
        </p:spPr>
        <p:txBody>
          <a:bodyPr>
            <a:normAutofit/>
          </a:bodyPr>
          <a:lstStyle/>
          <a:p>
            <a:r>
              <a:rPr lang="en-US" altLang="ko-KR" sz="2800" dirty="0">
                <a:solidFill>
                  <a:schemeClr val="tx1"/>
                </a:solidFill>
              </a:rPr>
              <a:t>Understanding Concepts</a:t>
            </a:r>
          </a:p>
          <a:p>
            <a:pPr lvl="1"/>
            <a:r>
              <a:rPr lang="en-US" altLang="ko-KR" sz="1800" dirty="0">
                <a:solidFill>
                  <a:schemeClr val="tx1"/>
                </a:solidFill>
              </a:rPr>
              <a:t>Net-SNMP, Flume, Kafka, </a:t>
            </a:r>
            <a:r>
              <a:rPr lang="en-US" altLang="ko-KR" sz="1800" dirty="0" err="1">
                <a:solidFill>
                  <a:schemeClr val="tx1"/>
                </a:solidFill>
              </a:rPr>
              <a:t>Hypriot</a:t>
            </a:r>
            <a:r>
              <a:rPr lang="en-US" altLang="ko-KR" sz="1800" dirty="0">
                <a:solidFill>
                  <a:schemeClr val="tx1"/>
                </a:solidFill>
              </a:rPr>
              <a:t> OS</a:t>
            </a:r>
          </a:p>
          <a:p>
            <a:pPr lvl="1"/>
            <a:endParaRPr lang="en-US" altLang="ko-KR" sz="2400" dirty="0">
              <a:solidFill>
                <a:schemeClr val="tx1"/>
              </a:solidFill>
            </a:endParaRPr>
          </a:p>
          <a:p>
            <a:r>
              <a:rPr lang="en-US" altLang="ko-KR" sz="2800" dirty="0">
                <a:solidFill>
                  <a:schemeClr val="tx1"/>
                </a:solidFill>
              </a:rPr>
              <a:t>Connecting with each functions</a:t>
            </a:r>
            <a:endParaRPr lang="en-US" altLang="ko-KR" dirty="0">
              <a:solidFill>
                <a:schemeClr val="tx1"/>
              </a:solidFill>
            </a:endParaRPr>
          </a:p>
          <a:p>
            <a:pPr lvl="1"/>
            <a:r>
              <a:rPr lang="en-US" altLang="ko-KR" sz="1800" dirty="0">
                <a:solidFill>
                  <a:schemeClr val="tx1"/>
                </a:solidFill>
              </a:rPr>
              <a:t>With Raspberry Pi and NUC</a:t>
            </a:r>
          </a:p>
          <a:p>
            <a:pPr lvl="1">
              <a:buClr>
                <a:srgbClr val="90C226"/>
              </a:buClr>
              <a:defRPr/>
            </a:pPr>
            <a:endParaRPr lang="en-US" altLang="ko-KR" sz="2000" dirty="0">
              <a:solidFill>
                <a:schemeClr val="tx1"/>
              </a:solidFill>
            </a:endParaRPr>
          </a:p>
        </p:txBody>
      </p:sp>
      <p:sp>
        <p:nvSpPr>
          <p:cNvPr id="5" name="제목 1"/>
          <p:cNvSpPr txBox="1">
            <a:spLocks/>
          </p:cNvSpPr>
          <p:nvPr/>
        </p:nvSpPr>
        <p:spPr>
          <a:xfrm>
            <a:off x="42117" y="-37113"/>
            <a:ext cx="9109344" cy="127709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dirty="0">
                <a:solidFill>
                  <a:srgbClr val="0070C0"/>
                </a:solidFill>
                <a:latin typeface="Times New Roman" panose="02020603050405020304" pitchFamily="18" charset="0"/>
                <a:cs typeface="Times New Roman" panose="02020603050405020304" pitchFamily="18" charset="0"/>
              </a:rPr>
              <a:t>Goals</a:t>
            </a:r>
            <a:endParaRPr lang="ko-KR" altLang="en-US" sz="4000" dirty="0">
              <a:solidFill>
                <a:srgbClr val="0070C0"/>
              </a:solidFill>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963372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2"/>
          <p:cNvSpPr>
            <a:spLocks noGrp="1"/>
          </p:cNvSpPr>
          <p:nvPr>
            <p:ph idx="1"/>
          </p:nvPr>
        </p:nvSpPr>
        <p:spPr>
          <a:xfrm>
            <a:off x="609598" y="1755148"/>
            <a:ext cx="7697639" cy="3880773"/>
          </a:xfrm>
        </p:spPr>
        <p:txBody>
          <a:bodyPr/>
          <a:lstStyle/>
          <a:p>
            <a:pPr>
              <a:buFont typeface="Wingdings" panose="05000000000000000000" pitchFamily="2" charset="2"/>
              <a:buChar char="ü"/>
            </a:pPr>
            <a:r>
              <a:rPr lang="en-US" altLang="ko-KR" dirty="0">
                <a:solidFill>
                  <a:schemeClr val="tx1"/>
                </a:solidFill>
                <a:latin typeface="Comic Sans MS" panose="030F0702030302020204" pitchFamily="66" charset="0"/>
              </a:rPr>
              <a:t>When it successfully works, each broker containers will show messages like the below</a:t>
            </a:r>
            <a:endParaRPr lang="en-US" altLang="ko-KR" dirty="0">
              <a:solidFill>
                <a:srgbClr val="FF0000"/>
              </a:solidFill>
              <a:latin typeface="Comic Sans MS" panose="030F0702030302020204" pitchFamily="66" charset="0"/>
            </a:endParaRPr>
          </a:p>
        </p:txBody>
      </p:sp>
      <p:sp>
        <p:nvSpPr>
          <p:cNvPr id="8" name="제목 1"/>
          <p:cNvSpPr txBox="1">
            <a:spLocks/>
          </p:cNvSpPr>
          <p:nvPr/>
        </p:nvSpPr>
        <p:spPr>
          <a:xfrm>
            <a:off x="609599" y="609600"/>
            <a:ext cx="6938514"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7-2. Launching Kafka brokers</a:t>
            </a:r>
            <a:endParaRPr lang="ko-KR" altLang="en-US" dirty="0">
              <a:solidFill>
                <a:schemeClr val="tx1"/>
              </a:solidFill>
              <a:cs typeface="Times New Roman" panose="02020603050405020304" pitchFamily="18" charset="0"/>
            </a:endParaRPr>
          </a:p>
        </p:txBody>
      </p:sp>
      <p:pic>
        <p:nvPicPr>
          <p:cNvPr id="3" name="그림 2"/>
          <p:cNvPicPr>
            <a:picLocks noChangeAspect="1"/>
          </p:cNvPicPr>
          <p:nvPr/>
        </p:nvPicPr>
        <p:blipFill>
          <a:blip r:embed="rId3"/>
          <a:stretch>
            <a:fillRect/>
          </a:stretch>
        </p:blipFill>
        <p:spPr>
          <a:xfrm>
            <a:off x="390166" y="2505075"/>
            <a:ext cx="8553450" cy="1847850"/>
          </a:xfrm>
          <a:prstGeom prst="rect">
            <a:avLst/>
          </a:prstGeom>
        </p:spPr>
      </p:pic>
      <p:pic>
        <p:nvPicPr>
          <p:cNvPr id="6" name="그림 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116048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609599" y="609600"/>
            <a:ext cx="6938514"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8. Make a topic</a:t>
            </a:r>
            <a:endParaRPr lang="ko-KR" altLang="en-US" dirty="0">
              <a:solidFill>
                <a:schemeClr val="tx1"/>
              </a:solidFill>
              <a:cs typeface="Times New Roman" panose="02020603050405020304" pitchFamily="18" charset="0"/>
            </a:endParaRPr>
          </a:p>
        </p:txBody>
      </p:sp>
      <p:sp>
        <p:nvSpPr>
          <p:cNvPr id="2" name="내용 개체 틀 1"/>
          <p:cNvSpPr>
            <a:spLocks noGrp="1"/>
          </p:cNvSpPr>
          <p:nvPr>
            <p:ph idx="1"/>
          </p:nvPr>
        </p:nvSpPr>
        <p:spPr>
          <a:xfrm>
            <a:off x="609599" y="1936977"/>
            <a:ext cx="7100456" cy="4103605"/>
          </a:xfrm>
        </p:spPr>
        <p:txBody>
          <a:bodyPr/>
          <a:lstStyle/>
          <a:p>
            <a:r>
              <a:rPr lang="en-US" altLang="ko-KR" dirty="0">
                <a:latin typeface="Comic Sans MS" panose="030F0702030302020204" pitchFamily="66" charset="0"/>
              </a:rPr>
              <a:t>Create topic</a:t>
            </a:r>
          </a:p>
          <a:p>
            <a:pPr lvl="1"/>
            <a:r>
              <a:rPr lang="en-US" altLang="ko-KR" dirty="0">
                <a:solidFill>
                  <a:srgbClr val="FF0000"/>
                </a:solidFill>
                <a:latin typeface="나눔고딕코딩" panose="020D0009000000000000" pitchFamily="49" charset="-127"/>
                <a:ea typeface="나눔고딕코딩" panose="020D0009000000000000" pitchFamily="49" charset="-127"/>
              </a:rPr>
              <a:t>$ bin/kafka-topics.sh --create --zookeeper</a:t>
            </a:r>
            <a:r>
              <a:rPr lang="en-US" altLang="ko-KR" dirty="0">
                <a:solidFill>
                  <a:srgbClr val="7030A0"/>
                </a:solidFill>
                <a:latin typeface="나눔고딕코딩" panose="020D0009000000000000" pitchFamily="49" charset="-127"/>
                <a:ea typeface="나눔고딕코딩" panose="020D0009000000000000" pitchFamily="49" charset="-127"/>
              </a:rPr>
              <a:t> localhost</a:t>
            </a:r>
            <a:r>
              <a:rPr lang="en-US" altLang="ko-KR" dirty="0">
                <a:solidFill>
                  <a:srgbClr val="FF0000"/>
                </a:solidFill>
                <a:latin typeface="나눔고딕코딩" panose="020D0009000000000000" pitchFamily="49" charset="-127"/>
                <a:ea typeface="나눔고딕코딩" panose="020D0009000000000000" pitchFamily="49" charset="-127"/>
              </a:rPr>
              <a:t>:2181 --replication-factor 1 --partitions 3 --topic </a:t>
            </a:r>
            <a:r>
              <a:rPr lang="en-US" altLang="ko-KR" dirty="0">
                <a:solidFill>
                  <a:srgbClr val="7030A0"/>
                </a:solidFill>
                <a:latin typeface="나눔고딕코딩" panose="020D0009000000000000" pitchFamily="49" charset="-127"/>
                <a:ea typeface="나눔고딕코딩" panose="020D0009000000000000" pitchFamily="49" charset="-127"/>
              </a:rPr>
              <a:t>resource</a:t>
            </a:r>
          </a:p>
          <a:p>
            <a:pPr marL="0" indent="0">
              <a:buNone/>
            </a:pPr>
            <a:endParaRPr lang="en-US" altLang="ko-KR" dirty="0">
              <a:latin typeface="Comic Sans MS" panose="030F0702030302020204" pitchFamily="66" charset="0"/>
            </a:endParaRPr>
          </a:p>
          <a:p>
            <a:r>
              <a:rPr lang="en-US" altLang="ko-KR" dirty="0">
                <a:latin typeface="Comic Sans MS" panose="030F0702030302020204" pitchFamily="66" charset="0"/>
              </a:rPr>
              <a:t>We can check topics.</a:t>
            </a:r>
          </a:p>
          <a:p>
            <a:pPr marL="0" indent="0">
              <a:buNone/>
            </a:pPr>
            <a:r>
              <a:rPr lang="en-US" altLang="ko-KR" dirty="0">
                <a:latin typeface="Comic Sans MS" panose="030F0702030302020204" pitchFamily="66" charset="0"/>
              </a:rPr>
              <a:t>	Topic List</a:t>
            </a:r>
          </a:p>
          <a:p>
            <a:pPr lvl="1"/>
            <a:r>
              <a:rPr lang="en-US" altLang="ko-KR" dirty="0">
                <a:solidFill>
                  <a:srgbClr val="FF0000"/>
                </a:solidFill>
                <a:latin typeface="나눔고딕코딩" panose="020D0009000000000000" pitchFamily="49" charset="-127"/>
                <a:ea typeface="나눔고딕코딩" panose="020D0009000000000000" pitchFamily="49" charset="-127"/>
              </a:rPr>
              <a:t>$ bin/kafka-topics.sh --list --zookeeper </a:t>
            </a:r>
            <a:r>
              <a:rPr lang="en-US" altLang="ko-KR" dirty="0">
                <a:solidFill>
                  <a:srgbClr val="7030A0"/>
                </a:solidFill>
                <a:latin typeface="나눔고딕코딩" panose="020D0009000000000000" pitchFamily="49" charset="-127"/>
                <a:ea typeface="나눔고딕코딩" panose="020D0009000000000000" pitchFamily="49" charset="-127"/>
              </a:rPr>
              <a:t>localhost</a:t>
            </a:r>
            <a:r>
              <a:rPr lang="en-US" altLang="ko-KR" dirty="0">
                <a:solidFill>
                  <a:srgbClr val="FF0000"/>
                </a:solidFill>
                <a:latin typeface="나눔고딕코딩" panose="020D0009000000000000" pitchFamily="49" charset="-127"/>
                <a:ea typeface="나눔고딕코딩" panose="020D0009000000000000" pitchFamily="49" charset="-127"/>
              </a:rPr>
              <a:t>:2181</a:t>
            </a:r>
          </a:p>
          <a:p>
            <a:pPr marL="0" indent="0">
              <a:buNone/>
            </a:pPr>
            <a:r>
              <a:rPr lang="en-US" altLang="ko-KR" dirty="0">
                <a:latin typeface="Comic Sans MS" panose="030F0702030302020204" pitchFamily="66" charset="0"/>
              </a:rPr>
              <a:t>	Topic specification</a:t>
            </a:r>
          </a:p>
          <a:p>
            <a:pPr lvl="1"/>
            <a:r>
              <a:rPr lang="en-US" altLang="ko-KR" dirty="0">
                <a:solidFill>
                  <a:srgbClr val="FF0000"/>
                </a:solidFill>
                <a:latin typeface="나눔고딕코딩" panose="020D0009000000000000" pitchFamily="49" charset="-127"/>
                <a:ea typeface="나눔고딕코딩" panose="020D0009000000000000" pitchFamily="49" charset="-127"/>
              </a:rPr>
              <a:t>$ bin/kafka-topics.sh --describe --zookeeper </a:t>
            </a:r>
            <a:r>
              <a:rPr lang="en-US" altLang="ko-KR" dirty="0">
                <a:solidFill>
                  <a:srgbClr val="7030A0"/>
                </a:solidFill>
                <a:latin typeface="나눔고딕코딩" panose="020D0009000000000000" pitchFamily="49" charset="-127"/>
                <a:ea typeface="나눔고딕코딩" panose="020D0009000000000000" pitchFamily="49" charset="-127"/>
              </a:rPr>
              <a:t>localhost</a:t>
            </a:r>
            <a:r>
              <a:rPr lang="en-US" altLang="ko-KR" dirty="0">
                <a:solidFill>
                  <a:srgbClr val="FF0000"/>
                </a:solidFill>
                <a:latin typeface="나눔고딕코딩" panose="020D0009000000000000" pitchFamily="49" charset="-127"/>
                <a:ea typeface="나눔고딕코딩" panose="020D0009000000000000" pitchFamily="49" charset="-127"/>
              </a:rPr>
              <a:t>:2181 --topic </a:t>
            </a:r>
            <a:r>
              <a:rPr lang="en-US" altLang="ko-KR" dirty="0">
                <a:solidFill>
                  <a:srgbClr val="7030A0"/>
                </a:solidFill>
                <a:latin typeface="나눔고딕코딩" panose="020D0009000000000000" pitchFamily="49" charset="-127"/>
                <a:ea typeface="나눔고딕코딩" panose="020D0009000000000000" pitchFamily="49" charset="-127"/>
              </a:rPr>
              <a:t>resource</a:t>
            </a:r>
          </a:p>
          <a:p>
            <a:endParaRPr lang="ko-KR" altLang="en-US" dirty="0">
              <a:latin typeface="Comic Sans MS" panose="030F0702030302020204" pitchFamily="66" charset="0"/>
            </a:endParaRPr>
          </a:p>
          <a:p>
            <a:pPr>
              <a:buFont typeface="+mj-lt"/>
              <a:buAutoNum type="arabicPeriod"/>
            </a:pPr>
            <a:endParaRPr lang="ko-KR" altLang="en-US" dirty="0"/>
          </a:p>
        </p:txBody>
      </p:sp>
      <p:pic>
        <p:nvPicPr>
          <p:cNvPr id="5" name="그림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999199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609598" y="609599"/>
            <a:ext cx="7908760" cy="1327377"/>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9. Consume message from brokers</a:t>
            </a:r>
            <a:endParaRPr lang="ko-KR" altLang="en-US" dirty="0">
              <a:solidFill>
                <a:schemeClr val="tx1"/>
              </a:solidFill>
              <a:cs typeface="Times New Roman" panose="02020603050405020304" pitchFamily="18" charset="0"/>
            </a:endParaRPr>
          </a:p>
        </p:txBody>
      </p:sp>
      <p:sp>
        <p:nvSpPr>
          <p:cNvPr id="2" name="내용 개체 틀 1"/>
          <p:cNvSpPr>
            <a:spLocks noGrp="1"/>
          </p:cNvSpPr>
          <p:nvPr>
            <p:ph idx="1"/>
          </p:nvPr>
        </p:nvSpPr>
        <p:spPr>
          <a:xfrm>
            <a:off x="609598" y="1801864"/>
            <a:ext cx="7257692" cy="3880773"/>
          </a:xfrm>
        </p:spPr>
        <p:txBody>
          <a:bodyPr>
            <a:normAutofit/>
          </a:bodyPr>
          <a:lstStyle/>
          <a:p>
            <a:pPr>
              <a:buFont typeface="+mj-lt"/>
              <a:buAutoNum type="arabicPeriod"/>
            </a:pPr>
            <a:r>
              <a:rPr lang="en-US" altLang="ko-KR" dirty="0">
                <a:latin typeface="Comic Sans MS" panose="030F0702030302020204" pitchFamily="66" charset="0"/>
              </a:rPr>
              <a:t>Launch consumer script on the </a:t>
            </a:r>
            <a:r>
              <a:rPr lang="en-US" altLang="ko-KR" b="1" dirty="0">
                <a:solidFill>
                  <a:srgbClr val="7030A0"/>
                </a:solidFill>
                <a:latin typeface="Comic Sans MS" panose="030F0702030302020204" pitchFamily="66" charset="0"/>
              </a:rPr>
              <a:t>Consumer container</a:t>
            </a:r>
          </a:p>
          <a:p>
            <a:pPr lvl="1"/>
            <a:r>
              <a:rPr lang="en-US" altLang="ko-KR" dirty="0">
                <a:solidFill>
                  <a:srgbClr val="FF0000"/>
                </a:solidFill>
                <a:latin typeface="나눔고딕코딩" panose="020D0009000000000000" pitchFamily="49" charset="-127"/>
                <a:ea typeface="나눔고딕코딩" panose="020D0009000000000000" pitchFamily="49" charset="-127"/>
              </a:rPr>
              <a:t>$ bin/kafka-console-consumer.sh --zookeeper localhost:2181 --topic resource --from-beginning</a:t>
            </a:r>
          </a:p>
          <a:p>
            <a:pPr>
              <a:buFont typeface="+mj-lt"/>
              <a:buAutoNum type="arabicPeriod"/>
            </a:pPr>
            <a:endParaRPr lang="ko-KR" altLang="en-US" dirty="0"/>
          </a:p>
        </p:txBody>
      </p:sp>
      <p:pic>
        <p:nvPicPr>
          <p:cNvPr id="5" name="그림 4"/>
          <p:cNvPicPr>
            <a:picLocks noChangeAspect="1"/>
          </p:cNvPicPr>
          <p:nvPr/>
        </p:nvPicPr>
        <p:blipFill>
          <a:blip r:embed="rId3"/>
          <a:stretch>
            <a:fillRect/>
          </a:stretch>
        </p:blipFill>
        <p:spPr>
          <a:xfrm>
            <a:off x="915762" y="2963874"/>
            <a:ext cx="7048500" cy="3371850"/>
          </a:xfrm>
          <a:prstGeom prst="rect">
            <a:avLst/>
          </a:prstGeom>
        </p:spPr>
      </p:pic>
      <p:pic>
        <p:nvPicPr>
          <p:cNvPr id="6" name="그림 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650330" y="-5235"/>
            <a:ext cx="1493670" cy="982016"/>
          </a:xfrm>
          <a:prstGeom prst="rect">
            <a:avLst/>
          </a:prstGeom>
        </p:spPr>
      </p:pic>
    </p:spTree>
    <p:extLst>
      <p:ext uri="{BB962C8B-B14F-4D97-AF65-F5344CB8AC3E}">
        <p14:creationId xmlns:p14="http://schemas.microsoft.com/office/powerpoint/2010/main" val="1162576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97" y="3804399"/>
            <a:ext cx="3275300" cy="2688475"/>
          </a:xfrm>
          <a:prstGeom prst="rect">
            <a:avLst/>
          </a:prstGeom>
        </p:spPr>
      </p:pic>
      <p:sp>
        <p:nvSpPr>
          <p:cNvPr id="3" name="제목 2"/>
          <p:cNvSpPr>
            <a:spLocks noGrp="1"/>
          </p:cNvSpPr>
          <p:nvPr>
            <p:ph type="ctrTitle"/>
          </p:nvPr>
        </p:nvSpPr>
        <p:spPr>
          <a:xfrm>
            <a:off x="-550913" y="2404534"/>
            <a:ext cx="9189736" cy="1646302"/>
          </a:xfrm>
        </p:spPr>
        <p:txBody>
          <a:bodyPr/>
          <a:lstStyle/>
          <a:p>
            <a:r>
              <a:rPr lang="en-US" altLang="ko-KR" dirty="0">
                <a:solidFill>
                  <a:schemeClr val="tx1"/>
                </a:solidFill>
              </a:rPr>
              <a:t>Connecting Configuration</a:t>
            </a:r>
            <a:br>
              <a:rPr lang="en-US" altLang="ko-KR" dirty="0">
                <a:solidFill>
                  <a:schemeClr val="tx1"/>
                </a:solidFill>
              </a:rPr>
            </a:br>
            <a:r>
              <a:rPr lang="en-US" altLang="ko-KR" dirty="0">
                <a:solidFill>
                  <a:schemeClr val="tx1"/>
                </a:solidFill>
              </a:rPr>
              <a:t>on Raspberry Pi</a:t>
            </a:r>
            <a:endParaRPr lang="ko-KR" altLang="en-US" dirty="0">
              <a:solidFill>
                <a:schemeClr val="tx1"/>
              </a:solidFill>
            </a:endParaRPr>
          </a:p>
        </p:txBody>
      </p:sp>
      <p:sp>
        <p:nvSpPr>
          <p:cNvPr id="9" name="슬라이드 번호 개체 틀 8"/>
          <p:cNvSpPr>
            <a:spLocks noGrp="1"/>
          </p:cNvSpPr>
          <p:nvPr>
            <p:ph type="sldNum" sz="quarter" idx="12"/>
          </p:nvPr>
        </p:nvSpPr>
        <p:spPr/>
        <p:txBody>
          <a:bodyPr/>
          <a:lstStyle/>
          <a:p>
            <a:fld id="{7F40E447-5FD3-4621-8CF9-CF60F694702E}" type="slidenum">
              <a:rPr lang="ko-KR" altLang="en-US" smtClean="0"/>
              <a:t>33</a:t>
            </a:fld>
            <a:endParaRPr lang="ko-KR" altLang="en-US"/>
          </a:p>
        </p:txBody>
      </p:sp>
      <p:pic>
        <p:nvPicPr>
          <p:cNvPr id="8" name="그림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2394" y="265870"/>
            <a:ext cx="3877465" cy="2138664"/>
          </a:xfrm>
          <a:prstGeom prst="rect">
            <a:avLst/>
          </a:prstGeom>
        </p:spPr>
      </p:pic>
    </p:spTree>
    <p:extLst>
      <p:ext uri="{BB962C8B-B14F-4D97-AF65-F5344CB8AC3E}">
        <p14:creationId xmlns:p14="http://schemas.microsoft.com/office/powerpoint/2010/main" val="720289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28"/>
          <p:cNvSpPr/>
          <p:nvPr/>
        </p:nvSpPr>
        <p:spPr>
          <a:xfrm>
            <a:off x="411740" y="1495361"/>
            <a:ext cx="3227840" cy="3559612"/>
          </a:xfrm>
          <a:prstGeom prst="roundRect">
            <a:avLst/>
          </a:prstGeom>
          <a:gradFill>
            <a:gsLst>
              <a:gs pos="0">
                <a:schemeClr val="accent6">
                  <a:lumMod val="0"/>
                  <a:lumOff val="100000"/>
                </a:schemeClr>
              </a:gs>
              <a:gs pos="35000">
                <a:schemeClr val="accent6">
                  <a:lumMod val="0"/>
                  <a:lumOff val="100000"/>
                </a:schemeClr>
              </a:gs>
              <a:gs pos="100000">
                <a:srgbClr val="D6264F"/>
              </a:gs>
            </a:gsLst>
            <a:path path="circle">
              <a:fillToRect l="50000" t="-80000" r="50000" b="180000"/>
            </a:path>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dirty="0">
              <a:solidFill>
                <a:prstClr val="white"/>
              </a:solidFill>
            </a:endParaRPr>
          </a:p>
        </p:txBody>
      </p:sp>
      <p:sp>
        <p:nvSpPr>
          <p:cNvPr id="10" name="모서리가 둥근 직사각형 9"/>
          <p:cNvSpPr/>
          <p:nvPr/>
        </p:nvSpPr>
        <p:spPr>
          <a:xfrm>
            <a:off x="3862982" y="1491224"/>
            <a:ext cx="4617819" cy="3560704"/>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11" name="Rounded Rectangle 28"/>
          <p:cNvSpPr/>
          <p:nvPr/>
        </p:nvSpPr>
        <p:spPr>
          <a:xfrm>
            <a:off x="411740" y="1491224"/>
            <a:ext cx="3227840" cy="3559612"/>
          </a:xfrm>
          <a:prstGeom prst="roundRect">
            <a:avLst/>
          </a:prstGeom>
          <a:gradFill>
            <a:gsLst>
              <a:gs pos="0">
                <a:schemeClr val="accent6">
                  <a:lumMod val="0"/>
                  <a:lumOff val="100000"/>
                </a:schemeClr>
              </a:gs>
              <a:gs pos="35000">
                <a:schemeClr val="accent6">
                  <a:lumMod val="0"/>
                  <a:lumOff val="100000"/>
                </a:schemeClr>
              </a:gs>
              <a:gs pos="100000">
                <a:srgbClr val="D6264F"/>
              </a:gs>
            </a:gsLst>
            <a:path path="circle">
              <a:fillToRect l="50000" t="-80000" r="50000" b="180000"/>
            </a:path>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dirty="0">
              <a:solidFill>
                <a:prstClr val="white"/>
              </a:solidFill>
            </a:endParaRPr>
          </a:p>
        </p:txBody>
      </p:sp>
      <p:sp>
        <p:nvSpPr>
          <p:cNvPr id="106" name="모서리가 둥근 직사각형 105"/>
          <p:cNvSpPr/>
          <p:nvPr/>
        </p:nvSpPr>
        <p:spPr>
          <a:xfrm>
            <a:off x="4069564" y="1621196"/>
            <a:ext cx="2788790" cy="23146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4"/>
              </a:gs>
            </a:gsLst>
            <a:path path="circle">
              <a:fillToRect l="50000" t="-80000" r="50000" b="180000"/>
            </a:path>
            <a:tileRect/>
          </a:gra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16" name="직사각형 15"/>
          <p:cNvSpPr/>
          <p:nvPr/>
        </p:nvSpPr>
        <p:spPr>
          <a:xfrm>
            <a:off x="583849" y="4445471"/>
            <a:ext cx="2900689"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pic>
        <p:nvPicPr>
          <p:cNvPr id="17" name="Picture 2" descr="http://blog.hypriot.com/images/logo_t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36" y="4411704"/>
            <a:ext cx="695356" cy="4812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464801" y="4491001"/>
            <a:ext cx="1787167" cy="338554"/>
          </a:xfrm>
          <a:prstGeom prst="rect">
            <a:avLst/>
          </a:prstGeom>
          <a:noFill/>
        </p:spPr>
        <p:txBody>
          <a:bodyPr wrap="square" rtlCol="0">
            <a:spAutoFit/>
          </a:bodyPr>
          <a:lstStyle/>
          <a:p>
            <a:pPr fontAlgn="auto">
              <a:spcBef>
                <a:spcPts val="0"/>
              </a:spcBef>
              <a:spcAft>
                <a:spcPts val="0"/>
              </a:spcAft>
            </a:pPr>
            <a:r>
              <a:rPr kumimoji="0" lang="en-US" altLang="ko-KR" sz="1600" b="1" dirty="0">
                <a:solidFill>
                  <a:prstClr val="white"/>
                </a:solidFill>
                <a:ea typeface="맑은 고딕" panose="020B0503020000020004" pitchFamily="50" charset="-127"/>
              </a:rPr>
              <a:t>Hypriot OS</a:t>
            </a:r>
            <a:endParaRPr kumimoji="0" lang="ko-KR" altLang="en-US" sz="1600" b="1" dirty="0">
              <a:solidFill>
                <a:prstClr val="white"/>
              </a:solidFill>
              <a:ea typeface="맑은 고딕" panose="020B0503020000020004" pitchFamily="50" charset="-127"/>
            </a:endParaRPr>
          </a:p>
        </p:txBody>
      </p:sp>
      <p:grpSp>
        <p:nvGrpSpPr>
          <p:cNvPr id="131" name="그룹 130"/>
          <p:cNvGrpSpPr/>
          <p:nvPr/>
        </p:nvGrpSpPr>
        <p:grpSpPr>
          <a:xfrm>
            <a:off x="1241287" y="5228192"/>
            <a:ext cx="1657665" cy="891305"/>
            <a:chOff x="6482" y="4716136"/>
            <a:chExt cx="3131607" cy="1758358"/>
          </a:xfrm>
        </p:grpSpPr>
        <p:pic>
          <p:nvPicPr>
            <p:cNvPr id="132" name="그림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927289" y="4716136"/>
              <a:ext cx="844513" cy="478556"/>
            </a:xfrm>
            <a:prstGeom prst="rect">
              <a:avLst/>
            </a:prstGeom>
          </p:spPr>
        </p:pic>
        <p:pic>
          <p:nvPicPr>
            <p:cNvPr id="133" name="그림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268860" y="4868548"/>
              <a:ext cx="844513" cy="478555"/>
            </a:xfrm>
            <a:prstGeom prst="rect">
              <a:avLst/>
            </a:prstGeom>
          </p:spPr>
        </p:pic>
        <p:pic>
          <p:nvPicPr>
            <p:cNvPr id="134" name="그림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610433" y="5020956"/>
              <a:ext cx="844513" cy="478555"/>
            </a:xfrm>
            <a:prstGeom prst="rect">
              <a:avLst/>
            </a:prstGeom>
          </p:spPr>
        </p:pic>
        <p:pic>
          <p:nvPicPr>
            <p:cNvPr id="135" name="그림 1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952005" y="5173368"/>
              <a:ext cx="844513" cy="478555"/>
            </a:xfrm>
            <a:prstGeom prst="rect">
              <a:avLst/>
            </a:prstGeom>
          </p:spPr>
        </p:pic>
        <p:pic>
          <p:nvPicPr>
            <p:cNvPr id="136" name="그림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2293576" y="5325780"/>
              <a:ext cx="844513" cy="478555"/>
            </a:xfrm>
            <a:prstGeom prst="rect">
              <a:avLst/>
            </a:prstGeom>
          </p:spPr>
        </p:pic>
        <p:pic>
          <p:nvPicPr>
            <p:cNvPr id="137" name="그림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6482" y="5386289"/>
              <a:ext cx="844513" cy="478555"/>
            </a:xfrm>
            <a:prstGeom prst="rect">
              <a:avLst/>
            </a:prstGeom>
          </p:spPr>
        </p:pic>
        <p:pic>
          <p:nvPicPr>
            <p:cNvPr id="138" name="그림 1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348055" y="5538701"/>
              <a:ext cx="844513" cy="478555"/>
            </a:xfrm>
            <a:prstGeom prst="rect">
              <a:avLst/>
            </a:prstGeom>
          </p:spPr>
        </p:pic>
        <p:pic>
          <p:nvPicPr>
            <p:cNvPr id="139" name="그림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689628" y="5691113"/>
              <a:ext cx="844513" cy="478555"/>
            </a:xfrm>
            <a:prstGeom prst="rect">
              <a:avLst/>
            </a:prstGeom>
          </p:spPr>
        </p:pic>
        <p:pic>
          <p:nvPicPr>
            <p:cNvPr id="140" name="그림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031199" y="5843525"/>
              <a:ext cx="844513" cy="478555"/>
            </a:xfrm>
            <a:prstGeom prst="rect">
              <a:avLst/>
            </a:prstGeom>
          </p:spPr>
        </p:pic>
        <p:pic>
          <p:nvPicPr>
            <p:cNvPr id="141" name="그림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372772" y="5995939"/>
              <a:ext cx="844513" cy="478555"/>
            </a:xfrm>
            <a:prstGeom prst="rect">
              <a:avLst/>
            </a:prstGeom>
          </p:spPr>
        </p:pic>
        <p:pic>
          <p:nvPicPr>
            <p:cNvPr id="142" name="그림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482611" y="5024900"/>
              <a:ext cx="844513" cy="478555"/>
            </a:xfrm>
            <a:prstGeom prst="rect">
              <a:avLst/>
            </a:prstGeom>
          </p:spPr>
        </p:pic>
        <p:pic>
          <p:nvPicPr>
            <p:cNvPr id="143" name="그림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824184" y="5177310"/>
              <a:ext cx="844512" cy="478555"/>
            </a:xfrm>
            <a:prstGeom prst="rect">
              <a:avLst/>
            </a:prstGeom>
          </p:spPr>
        </p:pic>
        <p:pic>
          <p:nvPicPr>
            <p:cNvPr id="144" name="그림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165757" y="5329720"/>
              <a:ext cx="844512" cy="478555"/>
            </a:xfrm>
            <a:prstGeom prst="rect">
              <a:avLst/>
            </a:prstGeom>
          </p:spPr>
        </p:pic>
        <p:pic>
          <p:nvPicPr>
            <p:cNvPr id="145" name="그림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507326" y="5482128"/>
              <a:ext cx="844512" cy="478555"/>
            </a:xfrm>
            <a:prstGeom prst="rect">
              <a:avLst/>
            </a:prstGeom>
          </p:spPr>
        </p:pic>
        <p:pic>
          <p:nvPicPr>
            <p:cNvPr id="146" name="그림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848899" y="5634540"/>
              <a:ext cx="844512" cy="478555"/>
            </a:xfrm>
            <a:prstGeom prst="rect">
              <a:avLst/>
            </a:prstGeom>
          </p:spPr>
        </p:pic>
      </p:grpSp>
      <p:grpSp>
        <p:nvGrpSpPr>
          <p:cNvPr id="254" name="그룹 253"/>
          <p:cNvGrpSpPr/>
          <p:nvPr/>
        </p:nvGrpSpPr>
        <p:grpSpPr>
          <a:xfrm>
            <a:off x="5865711" y="5148451"/>
            <a:ext cx="950638" cy="1061009"/>
            <a:chOff x="3491880" y="4966650"/>
            <a:chExt cx="1267517" cy="1414678"/>
          </a:xfrm>
        </p:grpSpPr>
        <p:pic>
          <p:nvPicPr>
            <p:cNvPr id="255" name="그림 2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848334"/>
              <a:ext cx="1267517" cy="532994"/>
            </a:xfrm>
            <a:prstGeom prst="rect">
              <a:avLst/>
            </a:prstGeom>
          </p:spPr>
        </p:pic>
        <p:pic>
          <p:nvPicPr>
            <p:cNvPr id="256" name="그림 2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627913"/>
              <a:ext cx="1267517" cy="532994"/>
            </a:xfrm>
            <a:prstGeom prst="rect">
              <a:avLst/>
            </a:prstGeom>
          </p:spPr>
        </p:pic>
        <p:pic>
          <p:nvPicPr>
            <p:cNvPr id="257" name="그림 2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400678"/>
              <a:ext cx="1267517" cy="532994"/>
            </a:xfrm>
            <a:prstGeom prst="rect">
              <a:avLst/>
            </a:prstGeom>
          </p:spPr>
        </p:pic>
        <p:pic>
          <p:nvPicPr>
            <p:cNvPr id="258" name="그림 2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186556"/>
              <a:ext cx="1267517" cy="532994"/>
            </a:xfrm>
            <a:prstGeom prst="rect">
              <a:avLst/>
            </a:prstGeom>
          </p:spPr>
        </p:pic>
        <p:pic>
          <p:nvPicPr>
            <p:cNvPr id="259" name="그림 2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4966650"/>
              <a:ext cx="1267517" cy="532994"/>
            </a:xfrm>
            <a:prstGeom prst="rect">
              <a:avLst/>
            </a:prstGeom>
          </p:spPr>
        </p:pic>
      </p:grpSp>
      <p:sp>
        <p:nvSpPr>
          <p:cNvPr id="298" name="직사각형 297"/>
          <p:cNvSpPr/>
          <p:nvPr/>
        </p:nvSpPr>
        <p:spPr>
          <a:xfrm>
            <a:off x="4115519" y="4513426"/>
            <a:ext cx="4074001"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300" name="TextBox 299"/>
          <p:cNvSpPr txBox="1"/>
          <p:nvPr/>
        </p:nvSpPr>
        <p:spPr>
          <a:xfrm>
            <a:off x="5572511" y="4507318"/>
            <a:ext cx="1847101" cy="400110"/>
          </a:xfrm>
          <a:prstGeom prst="rect">
            <a:avLst/>
          </a:prstGeom>
          <a:noFill/>
        </p:spPr>
        <p:txBody>
          <a:bodyPr wrap="square" rtlCol="0">
            <a:spAutoFit/>
          </a:bodyPr>
          <a:lstStyle/>
          <a:p>
            <a:pPr fontAlgn="auto">
              <a:spcBef>
                <a:spcPts val="0"/>
              </a:spcBef>
              <a:spcAft>
                <a:spcPts val="0"/>
              </a:spcAft>
            </a:pPr>
            <a:r>
              <a:rPr kumimoji="0" lang="en-US" altLang="ko-KR" sz="2000" b="1" dirty="0">
                <a:solidFill>
                  <a:prstClr val="white"/>
                </a:solidFill>
                <a:ea typeface="맑은 고딕" panose="020B0503020000020004" pitchFamily="50" charset="-127"/>
              </a:rPr>
              <a:t>Ubuntu Linux</a:t>
            </a:r>
            <a:endParaRPr kumimoji="0" lang="ko-KR" altLang="en-US" sz="2000" b="1" dirty="0">
              <a:solidFill>
                <a:prstClr val="white"/>
              </a:solidFill>
              <a:ea typeface="맑은 고딕" panose="020B0503020000020004" pitchFamily="50" charset="-127"/>
            </a:endParaRPr>
          </a:p>
        </p:txBody>
      </p:sp>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3398" y="4446943"/>
            <a:ext cx="527524" cy="527524"/>
          </a:xfrm>
          <a:prstGeom prst="rect">
            <a:avLst/>
          </a:prstGeom>
        </p:spPr>
      </p:pic>
      <p:grpSp>
        <p:nvGrpSpPr>
          <p:cNvPr id="45" name="그룹 44"/>
          <p:cNvGrpSpPr/>
          <p:nvPr/>
        </p:nvGrpSpPr>
        <p:grpSpPr>
          <a:xfrm>
            <a:off x="7280330" y="339387"/>
            <a:ext cx="1342782" cy="1342782"/>
            <a:chOff x="4265005" y="908318"/>
            <a:chExt cx="1342782" cy="1342782"/>
          </a:xfrm>
        </p:grpSpPr>
        <p:grpSp>
          <p:nvGrpSpPr>
            <p:cNvPr id="84" name="Group 52"/>
            <p:cNvGrpSpPr/>
            <p:nvPr/>
          </p:nvGrpSpPr>
          <p:grpSpPr>
            <a:xfrm>
              <a:off x="4265005" y="908318"/>
              <a:ext cx="1342782" cy="1342782"/>
              <a:chOff x="6188154" y="1459881"/>
              <a:chExt cx="1342782" cy="1342782"/>
            </a:xfrm>
          </p:grpSpPr>
          <p:sp>
            <p:nvSpPr>
              <p:cNvPr id="86" name="타원 8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87" name="그림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93" name="Picture 8" descr="Us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p:cNvGrpSpPr/>
          <p:nvPr/>
        </p:nvGrpSpPr>
        <p:grpSpPr>
          <a:xfrm>
            <a:off x="1924343" y="3936449"/>
            <a:ext cx="1552994" cy="433323"/>
            <a:chOff x="1488893" y="4552574"/>
            <a:chExt cx="1552994" cy="433323"/>
          </a:xfrm>
        </p:grpSpPr>
        <p:sp>
          <p:nvSpPr>
            <p:cNvPr id="125" name="직사각형 124"/>
            <p:cNvSpPr/>
            <p:nvPr/>
          </p:nvSpPr>
          <p:spPr>
            <a:xfrm>
              <a:off x="1488893" y="4552574"/>
              <a:ext cx="1552994"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26" name="그림 1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2486" y="4589529"/>
              <a:ext cx="1410870" cy="362510"/>
            </a:xfrm>
            <a:prstGeom prst="rect">
              <a:avLst/>
            </a:prstGeom>
          </p:spPr>
        </p:pic>
      </p:grpSp>
      <p:sp>
        <p:nvSpPr>
          <p:cNvPr id="7" name="슬라이드 번호 개체 틀 6"/>
          <p:cNvSpPr>
            <a:spLocks noGrp="1"/>
          </p:cNvSpPr>
          <p:nvPr>
            <p:ph type="sldNum" sz="quarter" idx="12"/>
          </p:nvPr>
        </p:nvSpPr>
        <p:spPr>
          <a:xfrm>
            <a:off x="9639192" y="6488737"/>
            <a:ext cx="512638" cy="365125"/>
          </a:xfrm>
        </p:spPr>
        <p:txBody>
          <a:bodyPr/>
          <a:lstStyle/>
          <a:p>
            <a:fld id="{B0D45D5F-6326-41D8-9FA1-14EDDAA7E29E}" type="slidenum">
              <a:rPr lang="ko-KR" altLang="en-US" smtClean="0">
                <a:solidFill>
                  <a:prstClr val="black">
                    <a:tint val="75000"/>
                  </a:prstClr>
                </a:solidFill>
              </a:rPr>
              <a:pPr/>
              <a:t>34</a:t>
            </a:fld>
            <a:endParaRPr lang="ko-KR" altLang="en-US">
              <a:solidFill>
                <a:prstClr val="black">
                  <a:tint val="75000"/>
                </a:prstClr>
              </a:solidFill>
            </a:endParaRPr>
          </a:p>
        </p:txBody>
      </p:sp>
      <p:sp>
        <p:nvSpPr>
          <p:cNvPr id="124" name="직사각형 123"/>
          <p:cNvSpPr/>
          <p:nvPr/>
        </p:nvSpPr>
        <p:spPr>
          <a:xfrm>
            <a:off x="4110876" y="4000838"/>
            <a:ext cx="4068986"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30" name="그림 1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63959" y="4037793"/>
            <a:ext cx="1410870" cy="362510"/>
          </a:xfrm>
          <a:prstGeom prst="rect">
            <a:avLst/>
          </a:prstGeom>
        </p:spPr>
      </p:pic>
      <p:sp>
        <p:nvSpPr>
          <p:cNvPr id="31" name="TextBox 30"/>
          <p:cNvSpPr txBox="1"/>
          <p:nvPr/>
        </p:nvSpPr>
        <p:spPr>
          <a:xfrm>
            <a:off x="6706755" y="933498"/>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sp>
        <p:nvSpPr>
          <p:cNvPr id="149" name="TextBox 148"/>
          <p:cNvSpPr txBox="1"/>
          <p:nvPr/>
        </p:nvSpPr>
        <p:spPr>
          <a:xfrm>
            <a:off x="1358727" y="6119344"/>
            <a:ext cx="1994457" cy="461665"/>
          </a:xfrm>
          <a:prstGeom prst="rect">
            <a:avLst/>
          </a:prstGeom>
          <a:noFill/>
        </p:spPr>
        <p:txBody>
          <a:bodyPr wrap="none" rtlCol="0">
            <a:spAutoFit/>
          </a:bodyPr>
          <a:lstStyle/>
          <a:p>
            <a:r>
              <a:rPr lang="en-US" altLang="ko-KR" dirty="0">
                <a:solidFill>
                  <a:srgbClr val="3333FF"/>
                </a:solidFill>
              </a:rPr>
              <a:t>Raspberry Pi</a:t>
            </a:r>
            <a:endParaRPr lang="ko-KR" altLang="en-US" dirty="0">
              <a:solidFill>
                <a:srgbClr val="3333FF"/>
              </a:solidFill>
            </a:endParaRPr>
          </a:p>
        </p:txBody>
      </p:sp>
      <p:sp>
        <p:nvSpPr>
          <p:cNvPr id="150" name="TextBox 149"/>
          <p:cNvSpPr txBox="1"/>
          <p:nvPr/>
        </p:nvSpPr>
        <p:spPr>
          <a:xfrm>
            <a:off x="5920081" y="6245271"/>
            <a:ext cx="841897" cy="350865"/>
          </a:xfrm>
          <a:prstGeom prst="rect">
            <a:avLst/>
          </a:prstGeom>
          <a:noFill/>
        </p:spPr>
        <p:txBody>
          <a:bodyPr wrap="none" rtlCol="0">
            <a:spAutoFit/>
          </a:bodyPr>
          <a:lstStyle/>
          <a:p>
            <a:pPr algn="ctr">
              <a:lnSpc>
                <a:spcPct val="70000"/>
              </a:lnSpc>
            </a:pPr>
            <a:r>
              <a:rPr lang="en-US" altLang="ko-KR" dirty="0">
                <a:solidFill>
                  <a:srgbClr val="3333FF"/>
                </a:solidFill>
              </a:rPr>
              <a:t>NUC</a:t>
            </a:r>
          </a:p>
        </p:txBody>
      </p:sp>
      <p:sp>
        <p:nvSpPr>
          <p:cNvPr id="2" name="오른쪽 화살표 1"/>
          <p:cNvSpPr/>
          <p:nvPr/>
        </p:nvSpPr>
        <p:spPr>
          <a:xfrm>
            <a:off x="1387278" y="2739507"/>
            <a:ext cx="3239067" cy="695797"/>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12" name="그룹 11"/>
          <p:cNvGrpSpPr/>
          <p:nvPr/>
        </p:nvGrpSpPr>
        <p:grpSpPr>
          <a:xfrm>
            <a:off x="4577598" y="1960847"/>
            <a:ext cx="972026" cy="1759865"/>
            <a:chOff x="2184127" y="2620971"/>
            <a:chExt cx="972026" cy="1759865"/>
          </a:xfrm>
        </p:grpSpPr>
        <p:sp>
          <p:nvSpPr>
            <p:cNvPr id="111" name="정육면체 110"/>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82" name="그림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85"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grpSp>
        <p:nvGrpSpPr>
          <p:cNvPr id="113" name="그룹 112"/>
          <p:cNvGrpSpPr/>
          <p:nvPr/>
        </p:nvGrpSpPr>
        <p:grpSpPr>
          <a:xfrm>
            <a:off x="4907333" y="2021481"/>
            <a:ext cx="972026" cy="1759865"/>
            <a:chOff x="2184127" y="2620971"/>
            <a:chExt cx="972026" cy="1759865"/>
          </a:xfrm>
        </p:grpSpPr>
        <p:sp>
          <p:nvSpPr>
            <p:cNvPr id="114" name="정육면체 113"/>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115" name="그림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16"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97" name="TextBox 96"/>
          <p:cNvSpPr txBox="1"/>
          <p:nvPr/>
        </p:nvSpPr>
        <p:spPr>
          <a:xfrm>
            <a:off x="4411114" y="1666600"/>
            <a:ext cx="2265364" cy="338554"/>
          </a:xfrm>
          <a:prstGeom prst="rect">
            <a:avLst/>
          </a:prstGeom>
          <a:noFill/>
        </p:spPr>
        <p:txBody>
          <a:bodyPr wrap="none" rtlCol="0">
            <a:spAutoFit/>
          </a:bodyPr>
          <a:lstStyle/>
          <a:p>
            <a:r>
              <a:rPr lang="en-US" altLang="ko-KR" sz="1600" b="1" dirty="0">
                <a:solidFill>
                  <a:prstClr val="black"/>
                </a:solidFill>
              </a:rPr>
              <a:t>Kafka broker cluster</a:t>
            </a:r>
            <a:endParaRPr lang="ko-KR" altLang="en-US" sz="1600" b="1" dirty="0">
              <a:solidFill>
                <a:prstClr val="black"/>
              </a:solidFill>
            </a:endParaRPr>
          </a:p>
        </p:txBody>
      </p:sp>
      <p:sp>
        <p:nvSpPr>
          <p:cNvPr id="83" name="TextBox 82"/>
          <p:cNvSpPr txBox="1"/>
          <p:nvPr/>
        </p:nvSpPr>
        <p:spPr>
          <a:xfrm>
            <a:off x="1267004" y="2651325"/>
            <a:ext cx="184731" cy="276999"/>
          </a:xfrm>
          <a:prstGeom prst="rect">
            <a:avLst/>
          </a:prstGeom>
          <a:noFill/>
        </p:spPr>
        <p:txBody>
          <a:bodyPr wrap="none" rtlCol="0">
            <a:spAutoFit/>
          </a:bodyPr>
          <a:lstStyle/>
          <a:p>
            <a:endParaRPr lang="en-US" altLang="ko-KR" sz="1200" dirty="0"/>
          </a:p>
        </p:txBody>
      </p:sp>
      <p:grpSp>
        <p:nvGrpSpPr>
          <p:cNvPr id="19" name="그룹 18"/>
          <p:cNvGrpSpPr/>
          <p:nvPr/>
        </p:nvGrpSpPr>
        <p:grpSpPr>
          <a:xfrm>
            <a:off x="7390195" y="2047776"/>
            <a:ext cx="972026" cy="1759865"/>
            <a:chOff x="4369816" y="2713455"/>
            <a:chExt cx="972026" cy="1759865"/>
          </a:xfrm>
        </p:grpSpPr>
        <p:sp>
          <p:nvSpPr>
            <p:cNvPr id="118" name="정육면체 117"/>
            <p:cNvSpPr/>
            <p:nvPr/>
          </p:nvSpPr>
          <p:spPr>
            <a:xfrm>
              <a:off x="4524969" y="2713455"/>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29" name="그림 20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34780" y="3514707"/>
              <a:ext cx="596319" cy="283144"/>
            </a:xfrm>
            <a:prstGeom prst="rect">
              <a:avLst/>
            </a:prstGeom>
            <a:ln w="25400">
              <a:noFill/>
            </a:ln>
          </p:spPr>
        </p:pic>
        <p:pic>
          <p:nvPicPr>
            <p:cNvPr id="120"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4369816" y="2778400"/>
              <a:ext cx="490538" cy="366713"/>
            </a:xfrm>
            <a:prstGeom prst="rect">
              <a:avLst/>
            </a:prstGeom>
            <a:noFill/>
            <a:ln w="12700">
              <a:noFill/>
            </a:ln>
            <a:extLst/>
          </p:spPr>
        </p:pic>
      </p:grpSp>
      <p:sp>
        <p:nvSpPr>
          <p:cNvPr id="103" name="오른쪽 화살표 102"/>
          <p:cNvSpPr/>
          <p:nvPr/>
        </p:nvSpPr>
        <p:spPr>
          <a:xfrm rot="16200000">
            <a:off x="7660205" y="1468881"/>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10" name="그림 109"/>
          <p:cNvPicPr>
            <a:picLocks noChangeAspect="1"/>
          </p:cNvPicPr>
          <p:nvPr/>
        </p:nvPicPr>
        <p:blipFill>
          <a:blip r:embed="rId13"/>
          <a:stretch>
            <a:fillRect/>
          </a:stretch>
        </p:blipFill>
        <p:spPr>
          <a:xfrm>
            <a:off x="1544294" y="2618188"/>
            <a:ext cx="429806" cy="429806"/>
          </a:xfrm>
          <a:prstGeom prst="rect">
            <a:avLst/>
          </a:prstGeom>
        </p:spPr>
      </p:pic>
      <p:sp>
        <p:nvSpPr>
          <p:cNvPr id="101" name="직사각형 103"/>
          <p:cNvSpPr/>
          <p:nvPr/>
        </p:nvSpPr>
        <p:spPr>
          <a:xfrm>
            <a:off x="590070" y="2097330"/>
            <a:ext cx="573806" cy="17598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02" name="Picture 2" descr="Net-SNMP"/>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5658" y="2886481"/>
            <a:ext cx="513041" cy="114449"/>
          </a:xfrm>
          <a:prstGeom prst="rect">
            <a:avLst/>
          </a:prstGeom>
          <a:noFill/>
          <a:extLst>
            <a:ext uri="{909E8E84-426E-40DD-AFC4-6F175D3DCCD1}">
              <a14:hiddenFill xmlns:a14="http://schemas.microsoft.com/office/drawing/2010/main">
                <a:solidFill>
                  <a:srgbClr val="FFFFFF"/>
                </a:solidFill>
              </a14:hiddenFill>
            </a:ext>
          </a:extLst>
        </p:spPr>
      </p:pic>
      <p:sp>
        <p:nvSpPr>
          <p:cNvPr id="104" name="오른쪽 화살표 87"/>
          <p:cNvSpPr/>
          <p:nvPr/>
        </p:nvSpPr>
        <p:spPr>
          <a:xfrm rot="16200000">
            <a:off x="708168" y="3973388"/>
            <a:ext cx="349190" cy="365133"/>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74" name="그룹 73"/>
          <p:cNvGrpSpPr/>
          <p:nvPr/>
        </p:nvGrpSpPr>
        <p:grpSpPr>
          <a:xfrm>
            <a:off x="1968332" y="2024963"/>
            <a:ext cx="976711" cy="1759865"/>
            <a:chOff x="1302642" y="2620971"/>
            <a:chExt cx="976711" cy="1759865"/>
          </a:xfrm>
        </p:grpSpPr>
        <p:sp>
          <p:nvSpPr>
            <p:cNvPr id="75" name="정육면체 74"/>
            <p:cNvSpPr/>
            <p:nvPr/>
          </p:nvSpPr>
          <p:spPr>
            <a:xfrm>
              <a:off x="14624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76" name="Picture 2" descr="https://flume.apache.org/_static/flume-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75656" y="3311118"/>
              <a:ext cx="525444" cy="526158"/>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77"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1302642" y="2692584"/>
              <a:ext cx="490538" cy="366713"/>
            </a:xfrm>
            <a:prstGeom prst="rect">
              <a:avLst/>
            </a:prstGeom>
            <a:noFill/>
            <a:ln w="12700">
              <a:noFill/>
            </a:ln>
            <a:extLst/>
          </p:spPr>
        </p:pic>
      </p:grpSp>
      <p:pic>
        <p:nvPicPr>
          <p:cNvPr id="78" name="그림 77"/>
          <p:cNvPicPr>
            <a:picLocks noChangeAspect="1"/>
          </p:cNvPicPr>
          <p:nvPr/>
        </p:nvPicPr>
        <p:blipFill>
          <a:blip r:embed="rId13"/>
          <a:stretch>
            <a:fillRect/>
          </a:stretch>
        </p:blipFill>
        <p:spPr>
          <a:xfrm>
            <a:off x="3153903" y="2618188"/>
            <a:ext cx="429806" cy="429806"/>
          </a:xfrm>
          <a:prstGeom prst="rect">
            <a:avLst/>
          </a:prstGeom>
        </p:spPr>
      </p:pic>
      <p:grpSp>
        <p:nvGrpSpPr>
          <p:cNvPr id="89" name="그룹 88"/>
          <p:cNvGrpSpPr/>
          <p:nvPr/>
        </p:nvGrpSpPr>
        <p:grpSpPr>
          <a:xfrm>
            <a:off x="5243398" y="2091573"/>
            <a:ext cx="972026" cy="1759865"/>
            <a:chOff x="2184127" y="2620971"/>
            <a:chExt cx="972026" cy="1759865"/>
          </a:xfrm>
        </p:grpSpPr>
        <p:sp>
          <p:nvSpPr>
            <p:cNvPr id="90" name="정육면체 89"/>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91" name="그림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92"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95" name="오른쪽 화살표 94"/>
          <p:cNvSpPr/>
          <p:nvPr/>
        </p:nvSpPr>
        <p:spPr>
          <a:xfrm>
            <a:off x="6346893" y="2712571"/>
            <a:ext cx="1246327" cy="695797"/>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22" name="그림 121"/>
          <p:cNvPicPr>
            <a:picLocks noChangeAspect="1"/>
          </p:cNvPicPr>
          <p:nvPr/>
        </p:nvPicPr>
        <p:blipFill>
          <a:blip r:embed="rId13"/>
          <a:stretch>
            <a:fillRect/>
          </a:stretch>
        </p:blipFill>
        <p:spPr>
          <a:xfrm>
            <a:off x="6546082" y="2600488"/>
            <a:ext cx="429806" cy="429806"/>
          </a:xfrm>
          <a:prstGeom prst="rect">
            <a:avLst/>
          </a:prstGeom>
        </p:spPr>
      </p:pic>
      <p:pic>
        <p:nvPicPr>
          <p:cNvPr id="127" name="그림 126"/>
          <p:cNvPicPr>
            <a:picLocks noChangeAspect="1"/>
          </p:cNvPicPr>
          <p:nvPr/>
        </p:nvPicPr>
        <p:blipFill>
          <a:blip r:embed="rId13"/>
          <a:stretch>
            <a:fillRect/>
          </a:stretch>
        </p:blipFill>
        <p:spPr>
          <a:xfrm>
            <a:off x="6674833" y="2600488"/>
            <a:ext cx="429806" cy="429806"/>
          </a:xfrm>
          <a:prstGeom prst="rect">
            <a:avLst/>
          </a:prstGeom>
        </p:spPr>
      </p:pic>
      <p:pic>
        <p:nvPicPr>
          <p:cNvPr id="129" name="그림 128"/>
          <p:cNvPicPr>
            <a:picLocks noChangeAspect="1"/>
          </p:cNvPicPr>
          <p:nvPr/>
        </p:nvPicPr>
        <p:blipFill>
          <a:blip r:embed="rId13"/>
          <a:stretch>
            <a:fillRect/>
          </a:stretch>
        </p:blipFill>
        <p:spPr>
          <a:xfrm>
            <a:off x="6789466" y="2600488"/>
            <a:ext cx="429806" cy="429806"/>
          </a:xfrm>
          <a:prstGeom prst="rect">
            <a:avLst/>
          </a:prstGeom>
        </p:spPr>
      </p:pic>
      <p:sp>
        <p:nvSpPr>
          <p:cNvPr id="94" name="직사각형 93"/>
          <p:cNvSpPr/>
          <p:nvPr/>
        </p:nvSpPr>
        <p:spPr>
          <a:xfrm>
            <a:off x="883036" y="5205735"/>
            <a:ext cx="2857494" cy="16522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제목 1"/>
          <p:cNvSpPr txBox="1">
            <a:spLocks/>
          </p:cNvSpPr>
          <p:nvPr/>
        </p:nvSpPr>
        <p:spPr>
          <a:xfrm>
            <a:off x="3697" y="5547"/>
            <a:ext cx="7998340"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0070C0"/>
                </a:solidFill>
                <a:latin typeface="Times New Roman" panose="02020603050405020304" pitchFamily="18" charset="0"/>
                <a:cs typeface="Times New Roman" panose="02020603050405020304" pitchFamily="18" charset="0"/>
              </a:rPr>
              <a:t>In this section</a:t>
            </a:r>
            <a:endParaRPr lang="ko-KR" altLang="en-US" sz="4000" dirty="0">
              <a:solidFill>
                <a:srgbClr val="0070C0"/>
              </a:solidFill>
              <a:latin typeface="Times New Roman" panose="02020603050405020304" pitchFamily="18" charset="0"/>
              <a:cs typeface="Times New Roman" panose="02020603050405020304" pitchFamily="18" charset="0"/>
            </a:endParaRPr>
          </a:p>
        </p:txBody>
      </p:sp>
      <p:sp>
        <p:nvSpPr>
          <p:cNvPr id="99" name="직사각형 98"/>
          <p:cNvSpPr/>
          <p:nvPr/>
        </p:nvSpPr>
        <p:spPr>
          <a:xfrm>
            <a:off x="583849" y="4449608"/>
            <a:ext cx="2900689"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pic>
        <p:nvPicPr>
          <p:cNvPr id="100" name="Picture 2" descr="http://blog.hypriot.com/images/logo_t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36" y="4415841"/>
            <a:ext cx="695356" cy="4812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TextBox 106"/>
          <p:cNvSpPr txBox="1"/>
          <p:nvPr/>
        </p:nvSpPr>
        <p:spPr>
          <a:xfrm>
            <a:off x="1464801" y="4495138"/>
            <a:ext cx="1787167" cy="338554"/>
          </a:xfrm>
          <a:prstGeom prst="rect">
            <a:avLst/>
          </a:prstGeom>
          <a:noFill/>
        </p:spPr>
        <p:txBody>
          <a:bodyPr wrap="square" rtlCol="0">
            <a:spAutoFit/>
          </a:bodyPr>
          <a:lstStyle/>
          <a:p>
            <a:pPr fontAlgn="auto">
              <a:spcBef>
                <a:spcPts val="0"/>
              </a:spcBef>
              <a:spcAft>
                <a:spcPts val="0"/>
              </a:spcAft>
            </a:pPr>
            <a:r>
              <a:rPr kumimoji="0" lang="en-US" altLang="ko-KR" sz="1600" b="1" dirty="0">
                <a:solidFill>
                  <a:prstClr val="white"/>
                </a:solidFill>
                <a:ea typeface="맑은 고딕" panose="020B0503020000020004" pitchFamily="50" charset="-127"/>
              </a:rPr>
              <a:t>Hypriot OS</a:t>
            </a:r>
            <a:endParaRPr kumimoji="0" lang="ko-KR" altLang="en-US" sz="1600" b="1" dirty="0">
              <a:solidFill>
                <a:prstClr val="white"/>
              </a:solidFill>
              <a:ea typeface="맑은 고딕" panose="020B0503020000020004" pitchFamily="50" charset="-127"/>
            </a:endParaRPr>
          </a:p>
        </p:txBody>
      </p:sp>
      <p:grpSp>
        <p:nvGrpSpPr>
          <p:cNvPr id="108" name="그룹 107"/>
          <p:cNvGrpSpPr/>
          <p:nvPr/>
        </p:nvGrpSpPr>
        <p:grpSpPr>
          <a:xfrm>
            <a:off x="1924343" y="3940586"/>
            <a:ext cx="1552994" cy="433323"/>
            <a:chOff x="1488893" y="4552574"/>
            <a:chExt cx="1552994" cy="433323"/>
          </a:xfrm>
        </p:grpSpPr>
        <p:sp>
          <p:nvSpPr>
            <p:cNvPr id="109" name="직사각형 108"/>
            <p:cNvSpPr/>
            <p:nvPr/>
          </p:nvSpPr>
          <p:spPr>
            <a:xfrm>
              <a:off x="1488893" y="4552574"/>
              <a:ext cx="1552994"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12" name="그림 1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2486" y="4589529"/>
              <a:ext cx="1410870" cy="362510"/>
            </a:xfrm>
            <a:prstGeom prst="rect">
              <a:avLst/>
            </a:prstGeom>
          </p:spPr>
        </p:pic>
      </p:grpSp>
      <p:sp>
        <p:nvSpPr>
          <p:cNvPr id="117" name="TextBox 116"/>
          <p:cNvSpPr txBox="1"/>
          <p:nvPr/>
        </p:nvSpPr>
        <p:spPr>
          <a:xfrm>
            <a:off x="1267004" y="2655462"/>
            <a:ext cx="184731" cy="276999"/>
          </a:xfrm>
          <a:prstGeom prst="rect">
            <a:avLst/>
          </a:prstGeom>
          <a:noFill/>
        </p:spPr>
        <p:txBody>
          <a:bodyPr wrap="none" rtlCol="0">
            <a:spAutoFit/>
          </a:bodyPr>
          <a:lstStyle/>
          <a:p>
            <a:endParaRPr lang="en-US" altLang="ko-KR" sz="1200" dirty="0"/>
          </a:p>
        </p:txBody>
      </p:sp>
      <p:pic>
        <p:nvPicPr>
          <p:cNvPr id="119" name="그림 118"/>
          <p:cNvPicPr>
            <a:picLocks noChangeAspect="1"/>
          </p:cNvPicPr>
          <p:nvPr/>
        </p:nvPicPr>
        <p:blipFill>
          <a:blip r:embed="rId13"/>
          <a:stretch>
            <a:fillRect/>
          </a:stretch>
        </p:blipFill>
        <p:spPr>
          <a:xfrm>
            <a:off x="1544294" y="2622325"/>
            <a:ext cx="429806" cy="429806"/>
          </a:xfrm>
          <a:prstGeom prst="rect">
            <a:avLst/>
          </a:prstGeom>
        </p:spPr>
      </p:pic>
      <p:sp>
        <p:nvSpPr>
          <p:cNvPr id="121" name="직사각형 103"/>
          <p:cNvSpPr/>
          <p:nvPr/>
        </p:nvSpPr>
        <p:spPr>
          <a:xfrm>
            <a:off x="590070" y="2101467"/>
            <a:ext cx="573806" cy="17598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23" name="Picture 2" descr="Net-SNMP"/>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5658" y="2890618"/>
            <a:ext cx="513041" cy="114449"/>
          </a:xfrm>
          <a:prstGeom prst="rect">
            <a:avLst/>
          </a:prstGeom>
          <a:noFill/>
          <a:extLst>
            <a:ext uri="{909E8E84-426E-40DD-AFC4-6F175D3DCCD1}">
              <a14:hiddenFill xmlns:a14="http://schemas.microsoft.com/office/drawing/2010/main">
                <a:solidFill>
                  <a:srgbClr val="FFFFFF"/>
                </a:solidFill>
              </a14:hiddenFill>
            </a:ext>
          </a:extLst>
        </p:spPr>
      </p:pic>
      <p:sp>
        <p:nvSpPr>
          <p:cNvPr id="128" name="오른쪽 화살표 87"/>
          <p:cNvSpPr/>
          <p:nvPr/>
        </p:nvSpPr>
        <p:spPr>
          <a:xfrm rot="16200000">
            <a:off x="708168" y="3977525"/>
            <a:ext cx="349190" cy="365133"/>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147" name="그룹 146"/>
          <p:cNvGrpSpPr/>
          <p:nvPr/>
        </p:nvGrpSpPr>
        <p:grpSpPr>
          <a:xfrm>
            <a:off x="1968332" y="2029100"/>
            <a:ext cx="976711" cy="1759865"/>
            <a:chOff x="1302642" y="2620971"/>
            <a:chExt cx="976711" cy="1759865"/>
          </a:xfrm>
        </p:grpSpPr>
        <p:sp>
          <p:nvSpPr>
            <p:cNvPr id="148" name="정육면체 147"/>
            <p:cNvSpPr/>
            <p:nvPr/>
          </p:nvSpPr>
          <p:spPr>
            <a:xfrm>
              <a:off x="14624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151" name="Picture 2" descr="https://flume.apache.org/_static/flume-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75656" y="3311118"/>
              <a:ext cx="525444" cy="526158"/>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152"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1302642" y="2692584"/>
              <a:ext cx="490538" cy="366713"/>
            </a:xfrm>
            <a:prstGeom prst="rect">
              <a:avLst/>
            </a:prstGeom>
            <a:noFill/>
            <a:ln w="12700">
              <a:noFill/>
            </a:ln>
            <a:extLst/>
          </p:spPr>
        </p:pic>
      </p:grpSp>
      <p:pic>
        <p:nvPicPr>
          <p:cNvPr id="153" name="그림 152"/>
          <p:cNvPicPr>
            <a:picLocks noChangeAspect="1"/>
          </p:cNvPicPr>
          <p:nvPr/>
        </p:nvPicPr>
        <p:blipFill>
          <a:blip r:embed="rId13"/>
          <a:stretch>
            <a:fillRect/>
          </a:stretch>
        </p:blipFill>
        <p:spPr>
          <a:xfrm>
            <a:off x="3153903" y="2622325"/>
            <a:ext cx="429806" cy="429806"/>
          </a:xfrm>
          <a:prstGeom prst="rect">
            <a:avLst/>
          </a:prstGeom>
        </p:spPr>
      </p:pic>
      <p:sp>
        <p:nvSpPr>
          <p:cNvPr id="105" name="직사각형 104"/>
          <p:cNvSpPr/>
          <p:nvPr/>
        </p:nvSpPr>
        <p:spPr>
          <a:xfrm>
            <a:off x="3740530" y="0"/>
            <a:ext cx="5403470" cy="68522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0346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7F40E447-5FD3-4621-8CF9-CF60F694702E}" type="slidenum">
              <a:rPr lang="ko-KR" altLang="en-US" smtClean="0"/>
              <a:t>35</a:t>
            </a:fld>
            <a:endParaRPr lang="ko-KR" altLang="en-US"/>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6" name="내용 개체 틀 2"/>
          <p:cNvSpPr txBox="1">
            <a:spLocks/>
          </p:cNvSpPr>
          <p:nvPr/>
        </p:nvSpPr>
        <p:spPr>
          <a:xfrm>
            <a:off x="448140" y="1697903"/>
            <a:ext cx="8263830" cy="435133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err="1">
                <a:latin typeface="Comic Sans MS" panose="030F0702030302020204" pitchFamily="66" charset="0"/>
              </a:rPr>
              <a:t>Git</a:t>
            </a:r>
            <a:r>
              <a:rPr lang="en-US" altLang="ko-KR" dirty="0">
                <a:latin typeface="Comic Sans MS" panose="030F0702030302020204" pitchFamily="66" charset="0"/>
              </a:rPr>
              <a:t> package is already installed in </a:t>
            </a:r>
            <a:r>
              <a:rPr lang="en-US" altLang="ko-KR" dirty="0" err="1">
                <a:latin typeface="Comic Sans MS" panose="030F0702030302020204" pitchFamily="66" charset="0"/>
              </a:rPr>
              <a:t>Hypriot</a:t>
            </a:r>
            <a:r>
              <a:rPr lang="en-US" altLang="ko-KR" dirty="0">
                <a:latin typeface="Comic Sans MS" panose="030F0702030302020204" pitchFamily="66" charset="0"/>
              </a:rPr>
              <a:t> OS</a:t>
            </a:r>
          </a:p>
          <a:p>
            <a:endParaRPr lang="en-US" altLang="ko-KR" dirty="0">
              <a:latin typeface="Comic Sans MS" panose="030F0702030302020204" pitchFamily="66" charset="0"/>
            </a:endParaRPr>
          </a:p>
          <a:p>
            <a:r>
              <a:rPr lang="en-US" altLang="ko-KR" dirty="0">
                <a:latin typeface="Comic Sans MS" panose="030F0702030302020204" pitchFamily="66" charset="0"/>
              </a:rPr>
              <a:t>Download all files from </a:t>
            </a:r>
            <a:r>
              <a:rPr lang="en-US" altLang="ko-KR" dirty="0" err="1">
                <a:latin typeface="Comic Sans MS" panose="030F0702030302020204" pitchFamily="66" charset="0"/>
              </a:rPr>
              <a:t>Github</a:t>
            </a:r>
            <a:endParaRPr lang="en-US" altLang="ko-KR" dirty="0">
              <a:latin typeface="Comic Sans MS" panose="030F0702030302020204" pitchFamily="66" charset="0"/>
            </a:endParaRPr>
          </a:p>
          <a:p>
            <a:pPr marL="0" indent="0">
              <a:buNone/>
            </a:pPr>
            <a:r>
              <a:rPr lang="en-US" altLang="ko-KR" dirty="0">
                <a:latin typeface="Comic Sans MS" panose="030F0702030302020204" pitchFamily="66" charset="0"/>
              </a:rPr>
              <a:t>	(http://github.com/SmartXBox/SmartX-mini)</a:t>
            </a:r>
          </a:p>
          <a:p>
            <a:pPr marL="685800" lvl="1">
              <a:buFont typeface="Arial" panose="020B0604020202020204" pitchFamily="34" charset="0"/>
              <a:buChar char="•"/>
            </a:pPr>
            <a:r>
              <a:rPr lang="en-US" altLang="ko-KR" dirty="0">
                <a:solidFill>
                  <a:srgbClr val="FF0000"/>
                </a:solidFill>
                <a:latin typeface="Comic Sans MS" panose="030F0702030302020204" pitchFamily="66" charset="0"/>
              </a:rPr>
              <a:t>$ </a:t>
            </a:r>
            <a:r>
              <a:rPr lang="en-US" altLang="ko-KR" dirty="0" err="1">
                <a:solidFill>
                  <a:srgbClr val="FF0000"/>
                </a:solidFill>
                <a:latin typeface="Comic Sans MS" panose="030F0702030302020204" pitchFamily="66" charset="0"/>
              </a:rPr>
              <a:t>git</a:t>
            </a:r>
            <a:r>
              <a:rPr lang="en-US" altLang="ko-KR" dirty="0">
                <a:solidFill>
                  <a:srgbClr val="FF0000"/>
                </a:solidFill>
                <a:latin typeface="Comic Sans MS" panose="030F0702030302020204" pitchFamily="66" charset="0"/>
              </a:rPr>
              <a:t> clone https://github.com/SmartXBox/SmartX-mini.git</a:t>
            </a:r>
          </a:p>
          <a:p>
            <a:endParaRPr lang="en-US" altLang="ko-KR" dirty="0">
              <a:latin typeface="Comic Sans MS" panose="030F0702030302020204" pitchFamily="66" charset="0"/>
            </a:endParaRPr>
          </a:p>
          <a:p>
            <a:r>
              <a:rPr lang="en-US" altLang="ko-KR" dirty="0">
                <a:latin typeface="Comic Sans MS" panose="030F0702030302020204" pitchFamily="66" charset="0"/>
              </a:rPr>
              <a:t>Folder List</a:t>
            </a:r>
          </a:p>
        </p:txBody>
      </p:sp>
      <p:sp>
        <p:nvSpPr>
          <p:cNvPr id="15" name="제목 1"/>
          <p:cNvSpPr txBox="1">
            <a:spLocks/>
          </p:cNvSpPr>
          <p:nvPr/>
        </p:nvSpPr>
        <p:spPr>
          <a:xfrm>
            <a:off x="640079" y="616177"/>
            <a:ext cx="699216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1. Download Source from </a:t>
            </a:r>
            <a:r>
              <a:rPr lang="en-US" altLang="ko-KR" dirty="0" err="1">
                <a:solidFill>
                  <a:schemeClr val="tx1"/>
                </a:solidFill>
                <a:cs typeface="Times New Roman" panose="02020603050405020304" pitchFamily="18" charset="0"/>
              </a:rPr>
              <a:t>Github</a:t>
            </a:r>
            <a:endParaRPr lang="ko-KR" altLang="en-US" dirty="0">
              <a:solidFill>
                <a:schemeClr val="tx1"/>
              </a:solidFill>
              <a:cs typeface="Times New Roman" panose="02020603050405020304" pitchFamily="18" charset="0"/>
            </a:endParaRPr>
          </a:p>
        </p:txBody>
      </p:sp>
      <p:pic>
        <p:nvPicPr>
          <p:cNvPr id="14" name="그림 13"/>
          <p:cNvPicPr>
            <a:picLocks noChangeAspect="1"/>
          </p:cNvPicPr>
          <p:nvPr/>
        </p:nvPicPr>
        <p:blipFill>
          <a:blip r:embed="rId3"/>
          <a:stretch>
            <a:fillRect/>
          </a:stretch>
        </p:blipFill>
        <p:spPr>
          <a:xfrm>
            <a:off x="906144" y="4670231"/>
            <a:ext cx="1524000" cy="1533525"/>
          </a:xfrm>
          <a:prstGeom prst="rect">
            <a:avLst/>
          </a:prstGeom>
        </p:spPr>
      </p:pic>
      <p:sp>
        <p:nvSpPr>
          <p:cNvPr id="16" name="직사각형 15"/>
          <p:cNvSpPr/>
          <p:nvPr/>
        </p:nvSpPr>
        <p:spPr>
          <a:xfrm>
            <a:off x="906144" y="4670231"/>
            <a:ext cx="1267527" cy="293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2605492" y="4632475"/>
            <a:ext cx="3180167" cy="369332"/>
          </a:xfrm>
          <a:prstGeom prst="rect">
            <a:avLst/>
          </a:prstGeom>
          <a:noFill/>
        </p:spPr>
        <p:txBody>
          <a:bodyPr wrap="square" rtlCol="0">
            <a:spAutoFit/>
          </a:bodyPr>
          <a:lstStyle/>
          <a:p>
            <a:r>
              <a:rPr lang="en-US" altLang="ko-KR" dirty="0">
                <a:solidFill>
                  <a:srgbClr val="FF0000"/>
                </a:solidFill>
              </a:rPr>
              <a:t>In this section, we use this</a:t>
            </a:r>
            <a:endParaRPr lang="ko-KR" altLang="en-US" dirty="0">
              <a:solidFill>
                <a:srgbClr val="FF0000"/>
              </a:solidFill>
            </a:endParaRPr>
          </a:p>
        </p:txBody>
      </p:sp>
      <p:pic>
        <p:nvPicPr>
          <p:cNvPr id="18" name="그림 17"/>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24183" y="16102"/>
            <a:ext cx="1103704" cy="905956"/>
          </a:xfrm>
          <a:prstGeom prst="rect">
            <a:avLst/>
          </a:prstGeom>
        </p:spPr>
      </p:pic>
    </p:spTree>
    <p:extLst>
      <p:ext uri="{BB962C8B-B14F-4D97-AF65-F5344CB8AC3E}">
        <p14:creationId xmlns:p14="http://schemas.microsoft.com/office/powerpoint/2010/main" val="4253627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7F40E447-5FD3-4621-8CF9-CF60F694702E}" type="slidenum">
              <a:rPr lang="ko-KR" altLang="en-US" smtClean="0"/>
              <a:t>36</a:t>
            </a:fld>
            <a:endParaRPr lang="ko-KR" altLang="en-US"/>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640079" y="616177"/>
            <a:ext cx="6347713"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solidFill>
                  <a:schemeClr val="tx1"/>
                </a:solidFill>
                <a:cs typeface="Times New Roman" panose="02020603050405020304" pitchFamily="18" charset="0"/>
              </a:rPr>
              <a:t>2. Install Net-SNMP</a:t>
            </a:r>
            <a:endParaRPr lang="ko-KR" altLang="en-US" dirty="0">
              <a:solidFill>
                <a:schemeClr val="tx1"/>
              </a:solidFill>
              <a:cs typeface="Times New Roman" panose="02020603050405020304" pitchFamily="18" charset="0"/>
            </a:endParaRPr>
          </a:p>
        </p:txBody>
      </p:sp>
      <p:sp>
        <p:nvSpPr>
          <p:cNvPr id="10" name="내용 개체 틀 2"/>
          <p:cNvSpPr txBox="1">
            <a:spLocks/>
          </p:cNvSpPr>
          <p:nvPr/>
        </p:nvSpPr>
        <p:spPr>
          <a:xfrm>
            <a:off x="509392" y="1591056"/>
            <a:ext cx="8263830" cy="435133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latin typeface="Comic Sans MS" panose="030F0702030302020204" pitchFamily="66" charset="0"/>
              </a:rPr>
              <a:t>Update packages</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apt-get update</a:t>
            </a:r>
          </a:p>
          <a:p>
            <a:r>
              <a:rPr lang="en-US" altLang="ko-KR" dirty="0">
                <a:latin typeface="Comic Sans MS" panose="030F0702030302020204" pitchFamily="66" charset="0"/>
              </a:rPr>
              <a:t>Download Net-SNMP</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apt-get install –y </a:t>
            </a:r>
            <a:r>
              <a:rPr lang="en-US" altLang="ko-KR" dirty="0" err="1">
                <a:solidFill>
                  <a:srgbClr val="FF0000"/>
                </a:solidFill>
                <a:latin typeface="나눔고딕코딩" panose="020D0009000000000000" pitchFamily="49" charset="-127"/>
                <a:ea typeface="나눔고딕코딩" panose="020D0009000000000000" pitchFamily="49" charset="-127"/>
              </a:rPr>
              <a:t>snmp</a:t>
            </a: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snmpd</a:t>
            </a: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snmp</a:t>
            </a:r>
            <a:r>
              <a:rPr lang="en-US" altLang="ko-KR" dirty="0">
                <a:solidFill>
                  <a:srgbClr val="FF0000"/>
                </a:solidFill>
                <a:latin typeface="나눔고딕코딩" panose="020D0009000000000000" pitchFamily="49" charset="-127"/>
                <a:ea typeface="나눔고딕코딩" panose="020D0009000000000000" pitchFamily="49" charset="-127"/>
              </a:rPr>
              <a:t>-</a:t>
            </a:r>
            <a:r>
              <a:rPr lang="en-US" altLang="ko-KR" dirty="0" err="1">
                <a:solidFill>
                  <a:srgbClr val="FF0000"/>
                </a:solidFill>
                <a:latin typeface="나눔고딕코딩" panose="020D0009000000000000" pitchFamily="49" charset="-127"/>
                <a:ea typeface="나눔고딕코딩" panose="020D0009000000000000" pitchFamily="49" charset="-127"/>
              </a:rPr>
              <a:t>mibs</a:t>
            </a:r>
            <a:r>
              <a:rPr lang="en-US" altLang="ko-KR" dirty="0">
                <a:solidFill>
                  <a:srgbClr val="FF0000"/>
                </a:solidFill>
                <a:latin typeface="나눔고딕코딩" panose="020D0009000000000000" pitchFamily="49" charset="-127"/>
                <a:ea typeface="나눔고딕코딩" panose="020D0009000000000000" pitchFamily="49" charset="-127"/>
              </a:rPr>
              <a:t>-downloader</a:t>
            </a:r>
            <a:endParaRPr lang="en-US" altLang="ko-KR" dirty="0">
              <a:latin typeface="나눔고딕코딩" panose="020D0009000000000000" pitchFamily="49" charset="-127"/>
              <a:ea typeface="나눔고딕코딩" panose="020D0009000000000000" pitchFamily="49" charset="-127"/>
            </a:endParaRPr>
          </a:p>
          <a:p>
            <a:r>
              <a:rPr lang="en-US" altLang="ko-KR" dirty="0">
                <a:latin typeface="Comic Sans MS" panose="030F0702030302020204" pitchFamily="66" charset="0"/>
              </a:rPr>
              <a:t>Download MIBs</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download-</a:t>
            </a:r>
            <a:r>
              <a:rPr lang="en-US" altLang="ko-KR" dirty="0" err="1">
                <a:solidFill>
                  <a:srgbClr val="FF0000"/>
                </a:solidFill>
                <a:latin typeface="나눔고딕코딩" panose="020D0009000000000000" pitchFamily="49" charset="-127"/>
                <a:ea typeface="나눔고딕코딩" panose="020D0009000000000000" pitchFamily="49" charset="-127"/>
              </a:rPr>
              <a:t>mibs</a:t>
            </a:r>
            <a:endParaRPr lang="en-US" altLang="ko-KR" dirty="0">
              <a:latin typeface="나눔고딕코딩" panose="020D0009000000000000" pitchFamily="49" charset="-127"/>
              <a:ea typeface="나눔고딕코딩" panose="020D0009000000000000" pitchFamily="49" charset="-127"/>
            </a:endParaRPr>
          </a:p>
          <a:p>
            <a:r>
              <a:rPr lang="en-US" altLang="ko-KR" dirty="0">
                <a:latin typeface="Comic Sans MS" panose="030F0702030302020204" pitchFamily="66" charset="0"/>
              </a:rPr>
              <a:t>Modify configuration file</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vi /</a:t>
            </a:r>
            <a:r>
              <a:rPr lang="en-US" altLang="ko-KR" dirty="0" err="1">
                <a:solidFill>
                  <a:srgbClr val="FF0000"/>
                </a:solidFill>
                <a:latin typeface="나눔고딕코딩" panose="020D0009000000000000" pitchFamily="49" charset="-127"/>
                <a:ea typeface="나눔고딕코딩" panose="020D0009000000000000" pitchFamily="49" charset="-127"/>
              </a:rPr>
              <a:t>etc</a:t>
            </a:r>
            <a:r>
              <a:rPr lang="en-US" altLang="ko-KR" dirty="0">
                <a:solidFill>
                  <a:srgbClr val="FF0000"/>
                </a:solidFill>
                <a:latin typeface="나눔고딕코딩" panose="020D0009000000000000" pitchFamily="49" charset="-127"/>
                <a:ea typeface="나눔고딕코딩" panose="020D0009000000000000" pitchFamily="49" charset="-127"/>
              </a:rPr>
              <a:t>/</a:t>
            </a:r>
            <a:r>
              <a:rPr lang="en-US" altLang="ko-KR" dirty="0" err="1">
                <a:solidFill>
                  <a:srgbClr val="FF0000"/>
                </a:solidFill>
                <a:latin typeface="나눔고딕코딩" panose="020D0009000000000000" pitchFamily="49" charset="-127"/>
                <a:ea typeface="나눔고딕코딩" panose="020D0009000000000000" pitchFamily="49" charset="-127"/>
              </a:rPr>
              <a:t>snmp</a:t>
            </a:r>
            <a:r>
              <a:rPr lang="en-US" altLang="ko-KR" dirty="0">
                <a:solidFill>
                  <a:srgbClr val="FF0000"/>
                </a:solidFill>
                <a:latin typeface="나눔고딕코딩" panose="020D0009000000000000" pitchFamily="49" charset="-127"/>
                <a:ea typeface="나눔고딕코딩" panose="020D0009000000000000" pitchFamily="49" charset="-127"/>
              </a:rPr>
              <a:t>/</a:t>
            </a:r>
            <a:r>
              <a:rPr lang="en-US" altLang="ko-KR" dirty="0" err="1">
                <a:solidFill>
                  <a:srgbClr val="FF0000"/>
                </a:solidFill>
                <a:latin typeface="나눔고딕코딩" panose="020D0009000000000000" pitchFamily="49" charset="-127"/>
                <a:ea typeface="나눔고딕코딩" panose="020D0009000000000000" pitchFamily="49" charset="-127"/>
              </a:rPr>
              <a:t>snmpd.conf</a:t>
            </a:r>
            <a:endParaRPr lang="en-US" altLang="ko-KR" dirty="0">
              <a:solidFill>
                <a:srgbClr val="FF0000"/>
              </a:solidFill>
              <a:latin typeface="나눔고딕코딩" panose="020D0009000000000000" pitchFamily="49" charset="-127"/>
              <a:ea typeface="나눔고딕코딩" panose="020D0009000000000000" pitchFamily="49" charset="-127"/>
            </a:endParaRPr>
          </a:p>
          <a:p>
            <a:pPr marL="800100" lvl="2" indent="0">
              <a:buNone/>
            </a:pPr>
            <a:r>
              <a:rPr lang="en-US" altLang="ko-KR" dirty="0">
                <a:solidFill>
                  <a:schemeClr val="tx1"/>
                </a:solidFill>
                <a:latin typeface="나눔고딕코딩" panose="020D0009000000000000" pitchFamily="49" charset="-127"/>
                <a:ea typeface="나눔고딕코딩" panose="020D0009000000000000" pitchFamily="49" charset="-127"/>
              </a:rPr>
              <a:t>#</a:t>
            </a:r>
            <a:r>
              <a:rPr lang="en-US" altLang="ko-KR" dirty="0" err="1">
                <a:solidFill>
                  <a:schemeClr val="tx1"/>
                </a:solidFill>
                <a:latin typeface="나눔고딕코딩" panose="020D0009000000000000" pitchFamily="49" charset="-127"/>
                <a:ea typeface="나눔고딕코딩" panose="020D0009000000000000" pitchFamily="49" charset="-127"/>
              </a:rPr>
              <a:t>rocommunity</a:t>
            </a:r>
            <a:r>
              <a:rPr lang="en-US" altLang="ko-KR" dirty="0">
                <a:solidFill>
                  <a:schemeClr val="tx1"/>
                </a:solidFill>
                <a:latin typeface="나눔고딕코딩" panose="020D0009000000000000" pitchFamily="49" charset="-127"/>
                <a:ea typeface="나눔고딕코딩" panose="020D0009000000000000" pitchFamily="49" charset="-127"/>
              </a:rPr>
              <a:t> public localhost -&gt; Delete #</a:t>
            </a:r>
          </a:p>
          <a:p>
            <a:pPr marL="40005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sudo</a:t>
            </a: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systemctl</a:t>
            </a:r>
            <a:r>
              <a:rPr lang="en-US" altLang="ko-KR" dirty="0">
                <a:solidFill>
                  <a:srgbClr val="FF0000"/>
                </a:solidFill>
                <a:latin typeface="나눔고딕코딩" panose="020D0009000000000000" pitchFamily="49" charset="-127"/>
                <a:ea typeface="나눔고딕코딩" panose="020D0009000000000000" pitchFamily="49" charset="-127"/>
              </a:rPr>
              <a:t> restart </a:t>
            </a:r>
            <a:r>
              <a:rPr lang="en-US" altLang="ko-KR" dirty="0" err="1">
                <a:solidFill>
                  <a:srgbClr val="FF0000"/>
                </a:solidFill>
                <a:latin typeface="나눔고딕코딩" panose="020D0009000000000000" pitchFamily="49" charset="-127"/>
                <a:ea typeface="나눔고딕코딩" panose="020D0009000000000000" pitchFamily="49" charset="-127"/>
              </a:rPr>
              <a:t>snmpd.service</a:t>
            </a:r>
            <a:endParaRPr lang="en-US" altLang="ko-KR" dirty="0">
              <a:solidFill>
                <a:srgbClr val="FF0000"/>
              </a:solidFill>
              <a:latin typeface="나눔고딕코딩" panose="020D0009000000000000" pitchFamily="49" charset="-127"/>
              <a:ea typeface="나눔고딕코딩" panose="020D0009000000000000" pitchFamily="49" charset="-127"/>
            </a:endParaRPr>
          </a:p>
        </p:txBody>
      </p:sp>
      <p:pic>
        <p:nvPicPr>
          <p:cNvPr id="6" name="그림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24183" y="16102"/>
            <a:ext cx="1103704" cy="905956"/>
          </a:xfrm>
          <a:prstGeom prst="rect">
            <a:avLst/>
          </a:prstGeom>
        </p:spPr>
      </p:pic>
    </p:spTree>
    <p:extLst>
      <p:ext uri="{BB962C8B-B14F-4D97-AF65-F5344CB8AC3E}">
        <p14:creationId xmlns:p14="http://schemas.microsoft.com/office/powerpoint/2010/main" val="4123525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solidFill>
                  <a:schemeClr val="tx1"/>
                </a:solidFill>
              </a:rPr>
              <a:t>3. Install Flume on </a:t>
            </a:r>
            <a:r>
              <a:rPr lang="en-US" altLang="ko-KR" dirty="0" err="1">
                <a:solidFill>
                  <a:schemeClr val="tx1"/>
                </a:solidFill>
              </a:rPr>
              <a:t>RPi</a:t>
            </a:r>
            <a:endParaRPr lang="ko-KR" altLang="en-US" dirty="0">
              <a:solidFill>
                <a:schemeClr val="tx1"/>
              </a:solidFill>
            </a:endParaRPr>
          </a:p>
        </p:txBody>
      </p:sp>
      <p:sp>
        <p:nvSpPr>
          <p:cNvPr id="5" name="슬라이드 번호 개체 틀 4"/>
          <p:cNvSpPr>
            <a:spLocks noGrp="1"/>
          </p:cNvSpPr>
          <p:nvPr>
            <p:ph type="sldNum" sz="quarter" idx="12"/>
          </p:nvPr>
        </p:nvSpPr>
        <p:spPr/>
        <p:txBody>
          <a:bodyPr/>
          <a:lstStyle/>
          <a:p>
            <a:fld id="{7F40E447-5FD3-4621-8CF9-CF60F694702E}" type="slidenum">
              <a:rPr lang="ko-KR" altLang="en-US" smtClean="0"/>
              <a:t>37</a:t>
            </a:fld>
            <a:endParaRPr lang="ko-KR" altLang="en-US"/>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609598" y="1936977"/>
            <a:ext cx="7680160" cy="3416320"/>
          </a:xfrm>
          <a:prstGeom prst="rect">
            <a:avLst/>
          </a:prstGeom>
        </p:spPr>
        <p:txBody>
          <a:bodyPr wrap="square">
            <a:spAutoFit/>
          </a:bodyPr>
          <a:lstStyle/>
          <a:p>
            <a:pPr marL="342900" indent="-342900">
              <a:buFontTx/>
              <a:buAutoNum type="arabicParenR"/>
            </a:pPr>
            <a:r>
              <a:rPr lang="en-US" altLang="ko-KR" dirty="0">
                <a:latin typeface="Comic Sans MS" panose="030F0702030302020204" pitchFamily="66" charset="0"/>
              </a:rPr>
              <a:t>Build </a:t>
            </a:r>
            <a:r>
              <a:rPr lang="en-US" altLang="ko-KR" dirty="0" err="1">
                <a:latin typeface="Comic Sans MS" panose="030F0702030302020204" pitchFamily="66" charset="0"/>
              </a:rPr>
              <a:t>Dockerfile</a:t>
            </a:r>
            <a:r>
              <a:rPr lang="en-US" altLang="ko-KR" dirty="0">
                <a:latin typeface="Comic Sans MS" panose="030F0702030302020204" pitchFamily="66" charset="0"/>
              </a:rPr>
              <a:t> </a:t>
            </a:r>
            <a:r>
              <a:rPr lang="en-US" altLang="ko-KR" dirty="0">
                <a:solidFill>
                  <a:schemeClr val="accent6"/>
                </a:solidFill>
                <a:latin typeface="Comic Sans MS" panose="030F0702030302020204" pitchFamily="66" charset="0"/>
              </a:rPr>
              <a:t>※ It takes long time.</a:t>
            </a:r>
            <a:endParaRPr lang="en-US" altLang="ko-KR" dirty="0">
              <a:latin typeface="Comic Sans MS" panose="030F0702030302020204" pitchFamily="66" charset="0"/>
            </a:endParaRPr>
          </a:p>
          <a:p>
            <a:pPr lvl="1"/>
            <a:r>
              <a:rPr lang="en-US" altLang="ko-KR" dirty="0">
                <a:solidFill>
                  <a:srgbClr val="FF0000"/>
                </a:solidFill>
                <a:latin typeface="나눔고딕코딩" panose="020D0009000000000000" pitchFamily="49" charset="-127"/>
                <a:ea typeface="나눔고딕코딩" panose="020D0009000000000000" pitchFamily="49" charset="-127"/>
              </a:rPr>
              <a:t>$ cd SmartX-mini/</a:t>
            </a:r>
            <a:r>
              <a:rPr lang="en-US" altLang="ko-KR" dirty="0" err="1">
                <a:solidFill>
                  <a:srgbClr val="FF0000"/>
                </a:solidFill>
                <a:latin typeface="나눔고딕코딩" panose="020D0009000000000000" pitchFamily="49" charset="-127"/>
                <a:ea typeface="나눔고딕코딩" panose="020D0009000000000000" pitchFamily="49" charset="-127"/>
              </a:rPr>
              <a:t>raspbian</a:t>
            </a:r>
            <a:r>
              <a:rPr lang="en-US" altLang="ko-KR" dirty="0">
                <a:solidFill>
                  <a:srgbClr val="FF0000"/>
                </a:solidFill>
                <a:latin typeface="나눔고딕코딩" panose="020D0009000000000000" pitchFamily="49" charset="-127"/>
                <a:ea typeface="나눔고딕코딩" panose="020D0009000000000000" pitchFamily="49" charset="-127"/>
              </a:rPr>
              <a:t>-flume</a:t>
            </a:r>
          </a:p>
          <a:p>
            <a:pPr lvl="1"/>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docker</a:t>
            </a:r>
            <a:r>
              <a:rPr lang="en-US" altLang="ko-KR" dirty="0">
                <a:solidFill>
                  <a:srgbClr val="FF0000"/>
                </a:solidFill>
                <a:latin typeface="나눔고딕코딩" panose="020D0009000000000000" pitchFamily="49" charset="-127"/>
                <a:ea typeface="나눔고딕코딩" panose="020D0009000000000000" pitchFamily="49" charset="-127"/>
              </a:rPr>
              <a:t> build --tag </a:t>
            </a:r>
            <a:r>
              <a:rPr lang="en-US" altLang="ko-KR" dirty="0" err="1">
                <a:solidFill>
                  <a:srgbClr val="FF0000"/>
                </a:solidFill>
                <a:latin typeface="나눔고딕코딩" panose="020D0009000000000000" pitchFamily="49" charset="-127"/>
                <a:ea typeface="나눔고딕코딩" panose="020D0009000000000000" pitchFamily="49" charset="-127"/>
              </a:rPr>
              <a:t>raspbian</a:t>
            </a:r>
            <a:r>
              <a:rPr lang="en-US" altLang="ko-KR" dirty="0">
                <a:solidFill>
                  <a:srgbClr val="FF0000"/>
                </a:solidFill>
                <a:latin typeface="나눔고딕코딩" panose="020D0009000000000000" pitchFamily="49" charset="-127"/>
                <a:ea typeface="나눔고딕코딩" panose="020D0009000000000000" pitchFamily="49" charset="-127"/>
              </a:rPr>
              <a:t>-flume .</a:t>
            </a:r>
          </a:p>
          <a:p>
            <a:pPr lvl="1"/>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docker</a:t>
            </a:r>
            <a:r>
              <a:rPr lang="en-US" altLang="ko-KR" dirty="0">
                <a:solidFill>
                  <a:srgbClr val="FF0000"/>
                </a:solidFill>
                <a:latin typeface="나눔고딕코딩" panose="020D0009000000000000" pitchFamily="49" charset="-127"/>
                <a:ea typeface="나눔고딕코딩" panose="020D0009000000000000" pitchFamily="49" charset="-127"/>
              </a:rPr>
              <a:t> run -it --net=host --name flume </a:t>
            </a:r>
            <a:r>
              <a:rPr lang="en-US" altLang="ko-KR" dirty="0" err="1">
                <a:solidFill>
                  <a:srgbClr val="FF0000"/>
                </a:solidFill>
                <a:latin typeface="나눔고딕코딩" panose="020D0009000000000000" pitchFamily="49" charset="-127"/>
                <a:ea typeface="나눔고딕코딩" panose="020D0009000000000000" pitchFamily="49" charset="-127"/>
              </a:rPr>
              <a:t>raspbian</a:t>
            </a:r>
            <a:r>
              <a:rPr lang="en-US" altLang="ko-KR" dirty="0">
                <a:solidFill>
                  <a:srgbClr val="FF0000"/>
                </a:solidFill>
                <a:latin typeface="나눔고딕코딩" panose="020D0009000000000000" pitchFamily="49" charset="-127"/>
                <a:ea typeface="나눔고딕코딩" panose="020D0009000000000000" pitchFamily="49" charset="-127"/>
              </a:rPr>
              <a:t>-flume</a:t>
            </a:r>
          </a:p>
          <a:p>
            <a:pPr lvl="1"/>
            <a:endParaRPr lang="en-US" altLang="ko-KR" dirty="0">
              <a:latin typeface="Comic Sans MS" panose="030F0702030302020204" pitchFamily="66" charset="0"/>
            </a:endParaRPr>
          </a:p>
          <a:p>
            <a:r>
              <a:rPr lang="en-US" altLang="ko-KR" dirty="0">
                <a:latin typeface="Comic Sans MS" panose="030F0702030302020204" pitchFamily="66" charset="0"/>
              </a:rPr>
              <a:t>2) Check the configuration file</a:t>
            </a:r>
          </a:p>
          <a:p>
            <a:pPr lvl="1"/>
            <a:r>
              <a:rPr lang="en-US" altLang="ko-KR" dirty="0">
                <a:solidFill>
                  <a:srgbClr val="FF0000"/>
                </a:solidFill>
                <a:latin typeface="나눔고딕코딩" panose="020D0009000000000000" pitchFamily="49" charset="-127"/>
                <a:ea typeface="나눔고딕코딩" panose="020D0009000000000000" pitchFamily="49" charset="-127"/>
              </a:rPr>
              <a:t>$ vi </a:t>
            </a:r>
            <a:r>
              <a:rPr lang="en-US" altLang="ko-KR" dirty="0" err="1">
                <a:solidFill>
                  <a:srgbClr val="FF0000"/>
                </a:solidFill>
                <a:latin typeface="나눔고딕코딩" panose="020D0009000000000000" pitchFamily="49" charset="-127"/>
                <a:ea typeface="나눔고딕코딩" panose="020D0009000000000000" pitchFamily="49" charset="-127"/>
              </a:rPr>
              <a:t>conf</a:t>
            </a:r>
            <a:r>
              <a:rPr lang="en-US" altLang="ko-KR" dirty="0">
                <a:solidFill>
                  <a:srgbClr val="FF0000"/>
                </a:solidFill>
                <a:latin typeface="나눔고딕코딩" panose="020D0009000000000000" pitchFamily="49" charset="-127"/>
                <a:ea typeface="나눔고딕코딩" panose="020D0009000000000000" pitchFamily="49" charset="-127"/>
              </a:rPr>
              <a:t>/flume-</a:t>
            </a:r>
            <a:r>
              <a:rPr lang="en-US" altLang="ko-KR" dirty="0" err="1">
                <a:solidFill>
                  <a:srgbClr val="FF0000"/>
                </a:solidFill>
                <a:latin typeface="나눔고딕코딩" panose="020D0009000000000000" pitchFamily="49" charset="-127"/>
                <a:ea typeface="나눔고딕코딩" panose="020D0009000000000000" pitchFamily="49" charset="-127"/>
              </a:rPr>
              <a:t>conf.properties</a:t>
            </a:r>
            <a:endParaRPr lang="en-US" altLang="ko-KR" dirty="0">
              <a:solidFill>
                <a:srgbClr val="FF0000"/>
              </a:solidFill>
              <a:latin typeface="나눔고딕코딩" panose="020D0009000000000000" pitchFamily="49" charset="-127"/>
              <a:ea typeface="나눔고딕코딩" panose="020D0009000000000000" pitchFamily="49" charset="-127"/>
            </a:endParaRPr>
          </a:p>
          <a:p>
            <a:endParaRPr lang="en-US" altLang="ko-KR" dirty="0">
              <a:latin typeface="Comic Sans MS" panose="030F0702030302020204" pitchFamily="66" charset="0"/>
            </a:endParaRPr>
          </a:p>
          <a:p>
            <a:r>
              <a:rPr lang="en-US" altLang="ko-KR" dirty="0">
                <a:latin typeface="Comic Sans MS" panose="030F0702030302020204" pitchFamily="66" charset="0"/>
              </a:rPr>
              <a:t>3) Modifying broker list</a:t>
            </a:r>
          </a:p>
          <a:p>
            <a:pPr marL="742950" lvl="1" indent="-285750">
              <a:buFont typeface="Arial" panose="020B0604020202020204" pitchFamily="34" charset="0"/>
              <a:buChar char="•"/>
            </a:pPr>
            <a:r>
              <a:rPr lang="en-US" altLang="ko-KR" dirty="0">
                <a:latin typeface="Comic Sans MS" panose="030F0702030302020204" pitchFamily="66" charset="0"/>
              </a:rPr>
              <a:t>Default value sets “</a:t>
            </a:r>
            <a:r>
              <a:rPr lang="en-US" altLang="ko-KR" dirty="0" err="1">
                <a:latin typeface="Comic Sans MS" panose="030F0702030302020204" pitchFamily="66" charset="0"/>
              </a:rPr>
              <a:t>nuc</a:t>
            </a:r>
            <a:r>
              <a:rPr lang="en-US" altLang="ko-KR" dirty="0">
                <a:latin typeface="Comic Sans MS" panose="030F0702030302020204" pitchFamily="66" charset="0"/>
              </a:rPr>
              <a:t>”</a:t>
            </a:r>
          </a:p>
          <a:p>
            <a:pPr marL="742950" lvl="1" indent="-285750">
              <a:buFont typeface="Arial" panose="020B0604020202020204" pitchFamily="34" charset="0"/>
              <a:buChar char="•"/>
            </a:pPr>
            <a:r>
              <a:rPr lang="en-US" altLang="ko-KR" dirty="0">
                <a:latin typeface="Comic Sans MS" panose="030F0702030302020204" pitchFamily="66" charset="0"/>
              </a:rPr>
              <a:t>Edit them into </a:t>
            </a:r>
            <a:r>
              <a:rPr lang="en-US" altLang="ko-KR" dirty="0">
                <a:solidFill>
                  <a:srgbClr val="FF0000"/>
                </a:solidFill>
                <a:latin typeface="Comic Sans MS" panose="030F0702030302020204" pitchFamily="66" charset="0"/>
              </a:rPr>
              <a:t>your own </a:t>
            </a:r>
            <a:r>
              <a:rPr lang="en-US" altLang="ko-KR" dirty="0" err="1">
                <a:solidFill>
                  <a:srgbClr val="FF0000"/>
                </a:solidFill>
                <a:latin typeface="Comic Sans MS" panose="030F0702030302020204" pitchFamily="66" charset="0"/>
              </a:rPr>
              <a:t>nuc’s</a:t>
            </a:r>
            <a:r>
              <a:rPr lang="en-US" altLang="ko-KR" dirty="0">
                <a:solidFill>
                  <a:srgbClr val="FF0000"/>
                </a:solidFill>
                <a:latin typeface="Comic Sans MS" panose="030F0702030302020204" pitchFamily="66" charset="0"/>
              </a:rPr>
              <a:t> hostname</a:t>
            </a:r>
          </a:p>
          <a:p>
            <a:endParaRPr lang="en-US" altLang="ko-KR" dirty="0">
              <a:solidFill>
                <a:srgbClr val="FF0000"/>
              </a:solidFill>
              <a:latin typeface="Comic Sans MS" panose="030F0702030302020204" pitchFamily="66" charset="0"/>
            </a:endParaRPr>
          </a:p>
        </p:txBody>
      </p:sp>
      <p:pic>
        <p:nvPicPr>
          <p:cNvPr id="8" name="그림 7"/>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24183" y="16102"/>
            <a:ext cx="1103704" cy="905956"/>
          </a:xfrm>
          <a:prstGeom prst="rect">
            <a:avLst/>
          </a:prstGeom>
        </p:spPr>
      </p:pic>
      <p:pic>
        <p:nvPicPr>
          <p:cNvPr id="4" name="그림 3"/>
          <p:cNvPicPr>
            <a:picLocks noChangeAspect="1"/>
          </p:cNvPicPr>
          <p:nvPr/>
        </p:nvPicPr>
        <p:blipFill>
          <a:blip r:embed="rId5"/>
          <a:stretch>
            <a:fillRect/>
          </a:stretch>
        </p:blipFill>
        <p:spPr>
          <a:xfrm>
            <a:off x="1204912" y="5219700"/>
            <a:ext cx="4257675" cy="952500"/>
          </a:xfrm>
          <a:prstGeom prst="rect">
            <a:avLst/>
          </a:prstGeom>
        </p:spPr>
      </p:pic>
      <p:sp>
        <p:nvSpPr>
          <p:cNvPr id="9" name="직사각형 8">
            <a:extLst>
              <a:ext uri="{FF2B5EF4-FFF2-40B4-BE49-F238E27FC236}">
                <a16:creationId xmlns:a16="http://schemas.microsoft.com/office/drawing/2014/main" id="{0CF92735-3CFC-4AC6-8A39-DE4D982310A3}"/>
              </a:ext>
            </a:extLst>
          </p:cNvPr>
          <p:cNvSpPr/>
          <p:nvPr/>
        </p:nvSpPr>
        <p:spPr>
          <a:xfrm>
            <a:off x="3289416" y="5657813"/>
            <a:ext cx="1791542" cy="165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3851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12443" y="1901417"/>
            <a:ext cx="7518393" cy="3189318"/>
          </a:xfrm>
        </p:spPr>
        <p:txBody>
          <a:bodyPr>
            <a:normAutofit/>
          </a:bodyPr>
          <a:lstStyle/>
          <a:p>
            <a:pPr>
              <a:buFont typeface="Wingdings" panose="05000000000000000000" pitchFamily="2" charset="2"/>
              <a:buChar char="Ø"/>
            </a:pPr>
            <a:r>
              <a:rPr lang="en-US" altLang="ko-KR" dirty="0">
                <a:latin typeface="Comic Sans MS" panose="030F0702030302020204" pitchFamily="66" charset="0"/>
              </a:rPr>
              <a:t>Run Flume on </a:t>
            </a:r>
            <a:r>
              <a:rPr lang="en-US" altLang="ko-KR" dirty="0" err="1">
                <a:latin typeface="Comic Sans MS" panose="030F0702030302020204" pitchFamily="66" charset="0"/>
              </a:rPr>
              <a:t>RPi</a:t>
            </a:r>
            <a:endParaRPr lang="en-US" altLang="ko-KR" dirty="0">
              <a:latin typeface="Comic Sans MS" panose="030F0702030302020204" pitchFamily="66" charset="0"/>
            </a:endParaRPr>
          </a:p>
          <a:p>
            <a:pPr marL="457200" lvl="1" indent="0">
              <a:buNone/>
            </a:pPr>
            <a:r>
              <a:rPr lang="en-US" altLang="ko-KR" dirty="0">
                <a:solidFill>
                  <a:srgbClr val="FF0000"/>
                </a:solidFill>
                <a:latin typeface="나눔고딕코딩" panose="020D0009000000000000" pitchFamily="49" charset="-127"/>
                <a:ea typeface="나눔고딕코딩" panose="020D0009000000000000" pitchFamily="49" charset="-127"/>
              </a:rPr>
              <a:t>$ bin/flume-ng agent --</a:t>
            </a:r>
            <a:r>
              <a:rPr lang="en-US" altLang="ko-KR" dirty="0" err="1">
                <a:solidFill>
                  <a:srgbClr val="FF0000"/>
                </a:solidFill>
                <a:latin typeface="나눔고딕코딩" panose="020D0009000000000000" pitchFamily="49" charset="-127"/>
                <a:ea typeface="나눔고딕코딩" panose="020D0009000000000000" pitchFamily="49" charset="-127"/>
              </a:rPr>
              <a:t>conf</a:t>
            </a: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conf</a:t>
            </a:r>
            <a:r>
              <a:rPr lang="en-US" altLang="ko-KR" dirty="0">
                <a:solidFill>
                  <a:srgbClr val="FF0000"/>
                </a:solidFill>
                <a:latin typeface="나눔고딕코딩" panose="020D0009000000000000" pitchFamily="49" charset="-127"/>
                <a:ea typeface="나눔고딕코딩" panose="020D0009000000000000" pitchFamily="49" charset="-127"/>
              </a:rPr>
              <a:t> --</a:t>
            </a:r>
            <a:r>
              <a:rPr lang="en-US" altLang="ko-KR" dirty="0" err="1">
                <a:solidFill>
                  <a:srgbClr val="FF0000"/>
                </a:solidFill>
                <a:latin typeface="나눔고딕코딩" panose="020D0009000000000000" pitchFamily="49" charset="-127"/>
                <a:ea typeface="나눔고딕코딩" panose="020D0009000000000000" pitchFamily="49" charset="-127"/>
              </a:rPr>
              <a:t>conf</a:t>
            </a:r>
            <a:r>
              <a:rPr lang="en-US" altLang="ko-KR" dirty="0">
                <a:solidFill>
                  <a:srgbClr val="FF0000"/>
                </a:solidFill>
                <a:latin typeface="나눔고딕코딩" panose="020D0009000000000000" pitchFamily="49" charset="-127"/>
                <a:ea typeface="나눔고딕코딩" panose="020D0009000000000000" pitchFamily="49" charset="-127"/>
              </a:rPr>
              <a:t>-file </a:t>
            </a:r>
            <a:r>
              <a:rPr lang="en-US" altLang="ko-KR" dirty="0" err="1">
                <a:solidFill>
                  <a:srgbClr val="FF0000"/>
                </a:solidFill>
                <a:latin typeface="나눔고딕코딩" panose="020D0009000000000000" pitchFamily="49" charset="-127"/>
                <a:ea typeface="나눔고딕코딩" panose="020D0009000000000000" pitchFamily="49" charset="-127"/>
              </a:rPr>
              <a:t>conf</a:t>
            </a:r>
            <a:r>
              <a:rPr lang="en-US" altLang="ko-KR" dirty="0">
                <a:solidFill>
                  <a:srgbClr val="FF0000"/>
                </a:solidFill>
                <a:latin typeface="나눔고딕코딩" panose="020D0009000000000000" pitchFamily="49" charset="-127"/>
                <a:ea typeface="나눔고딕코딩" panose="020D0009000000000000" pitchFamily="49" charset="-127"/>
              </a:rPr>
              <a:t>/flume-</a:t>
            </a:r>
            <a:r>
              <a:rPr lang="en-US" altLang="ko-KR" dirty="0" err="1">
                <a:solidFill>
                  <a:srgbClr val="FF0000"/>
                </a:solidFill>
                <a:latin typeface="나눔고딕코딩" panose="020D0009000000000000" pitchFamily="49" charset="-127"/>
                <a:ea typeface="나눔고딕코딩" panose="020D0009000000000000" pitchFamily="49" charset="-127"/>
              </a:rPr>
              <a:t>conf.properties</a:t>
            </a:r>
            <a:r>
              <a:rPr lang="en-US" altLang="ko-KR" dirty="0">
                <a:solidFill>
                  <a:srgbClr val="FF0000"/>
                </a:solidFill>
                <a:latin typeface="나눔고딕코딩" panose="020D0009000000000000" pitchFamily="49" charset="-127"/>
                <a:ea typeface="나눔고딕코딩" panose="020D0009000000000000" pitchFamily="49" charset="-127"/>
              </a:rPr>
              <a:t> --name agent -</a:t>
            </a:r>
            <a:r>
              <a:rPr lang="en-US" altLang="ko-KR" dirty="0" err="1">
                <a:solidFill>
                  <a:srgbClr val="FF0000"/>
                </a:solidFill>
                <a:latin typeface="나눔고딕코딩" panose="020D0009000000000000" pitchFamily="49" charset="-127"/>
                <a:ea typeface="나눔고딕코딩" panose="020D0009000000000000" pitchFamily="49" charset="-127"/>
              </a:rPr>
              <a:t>Dflume.root.logger</a:t>
            </a:r>
            <a:r>
              <a:rPr lang="en-US" altLang="ko-KR" dirty="0">
                <a:solidFill>
                  <a:srgbClr val="FF0000"/>
                </a:solidFill>
                <a:latin typeface="나눔고딕코딩" panose="020D0009000000000000" pitchFamily="49" charset="-127"/>
                <a:ea typeface="나눔고딕코딩" panose="020D0009000000000000" pitchFamily="49" charset="-127"/>
              </a:rPr>
              <a:t>=</a:t>
            </a:r>
            <a:r>
              <a:rPr lang="en-US" altLang="ko-KR" dirty="0" err="1">
                <a:solidFill>
                  <a:srgbClr val="FF0000"/>
                </a:solidFill>
                <a:latin typeface="나눔고딕코딩" panose="020D0009000000000000" pitchFamily="49" charset="-127"/>
                <a:ea typeface="나눔고딕코딩" panose="020D0009000000000000" pitchFamily="49" charset="-127"/>
              </a:rPr>
              <a:t>INFO,console</a:t>
            </a:r>
            <a:endParaRPr lang="en-US" altLang="ko-KR" dirty="0">
              <a:solidFill>
                <a:srgbClr val="FF0000"/>
              </a:solidFill>
              <a:latin typeface="나눔고딕코딩" panose="020D0009000000000000" pitchFamily="49" charset="-127"/>
              <a:ea typeface="나눔고딕코딩" panose="020D0009000000000000" pitchFamily="49" charset="-127"/>
            </a:endParaRPr>
          </a:p>
          <a:p>
            <a:endParaRPr lang="en-US" altLang="ko-KR" dirty="0">
              <a:latin typeface="Comic Sans MS" panose="030F0702030302020204" pitchFamily="66" charset="0"/>
            </a:endParaRPr>
          </a:p>
        </p:txBody>
      </p:sp>
      <p:sp>
        <p:nvSpPr>
          <p:cNvPr id="23" name="제목 2"/>
          <p:cNvSpPr>
            <a:spLocks noGrp="1"/>
          </p:cNvSpPr>
          <p:nvPr>
            <p:ph type="title"/>
          </p:nvPr>
        </p:nvSpPr>
        <p:spPr>
          <a:xfrm>
            <a:off x="609599" y="609600"/>
            <a:ext cx="6347713" cy="1320800"/>
          </a:xfrm>
        </p:spPr>
        <p:txBody>
          <a:bodyPr/>
          <a:lstStyle/>
          <a:p>
            <a:r>
              <a:rPr lang="en-US" altLang="ko-KR" dirty="0">
                <a:solidFill>
                  <a:schemeClr val="tx1"/>
                </a:solidFill>
              </a:rPr>
              <a:t>4. Run Flume Agent</a:t>
            </a:r>
            <a:endParaRPr lang="ko-KR" altLang="en-US" dirty="0">
              <a:solidFill>
                <a:schemeClr val="tx1"/>
              </a:solidFill>
            </a:endParaRPr>
          </a:p>
        </p:txBody>
      </p:sp>
      <p:pic>
        <p:nvPicPr>
          <p:cNvPr id="25" name="Picture 24"/>
          <p:cNvPicPr>
            <a:picLocks noChangeAspect="1"/>
          </p:cNvPicPr>
          <p:nvPr/>
        </p:nvPicPr>
        <p:blipFill rotWithShape="1">
          <a:blip r:embed="rId3"/>
          <a:srcRect b="87393"/>
          <a:stretch/>
        </p:blipFill>
        <p:spPr>
          <a:xfrm>
            <a:off x="350725" y="3496077"/>
            <a:ext cx="8241706" cy="582628"/>
          </a:xfrm>
          <a:prstGeom prst="rect">
            <a:avLst/>
          </a:prstGeom>
        </p:spPr>
      </p:pic>
      <p:pic>
        <p:nvPicPr>
          <p:cNvPr id="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4262" y="857251"/>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24183" y="16102"/>
            <a:ext cx="1103704" cy="905956"/>
          </a:xfrm>
          <a:prstGeom prst="rect">
            <a:avLst/>
          </a:prstGeom>
        </p:spPr>
      </p:pic>
    </p:spTree>
    <p:extLst>
      <p:ext uri="{BB962C8B-B14F-4D97-AF65-F5344CB8AC3E}">
        <p14:creationId xmlns:p14="http://schemas.microsoft.com/office/powerpoint/2010/main" val="963659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p:txBody>
          <a:bodyPr/>
          <a:lstStyle/>
          <a:p>
            <a:fld id="{A34AC22F-61F6-474B-89CA-3943E79B0FC3}" type="slidenum">
              <a:rPr lang="ko-KR" altLang="en-US" smtClean="0"/>
              <a:pPr/>
              <a:t>39</a:t>
            </a:fld>
            <a:endParaRPr lang="ko-KR" altLang="en-US" dirty="0"/>
          </a:p>
        </p:txBody>
      </p:sp>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88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3862982" y="1495361"/>
            <a:ext cx="4617819" cy="3560704"/>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11" name="Rounded Rectangle 28"/>
          <p:cNvSpPr/>
          <p:nvPr/>
        </p:nvSpPr>
        <p:spPr>
          <a:xfrm>
            <a:off x="411740" y="1495361"/>
            <a:ext cx="3227840" cy="3559612"/>
          </a:xfrm>
          <a:prstGeom prst="roundRect">
            <a:avLst/>
          </a:prstGeom>
          <a:gradFill>
            <a:gsLst>
              <a:gs pos="0">
                <a:schemeClr val="accent6">
                  <a:lumMod val="0"/>
                  <a:lumOff val="100000"/>
                </a:schemeClr>
              </a:gs>
              <a:gs pos="35000">
                <a:schemeClr val="accent6">
                  <a:lumMod val="0"/>
                  <a:lumOff val="100000"/>
                </a:schemeClr>
              </a:gs>
              <a:gs pos="100000">
                <a:srgbClr val="D6264F"/>
              </a:gs>
            </a:gsLst>
            <a:path path="circle">
              <a:fillToRect l="50000" t="-80000" r="50000" b="180000"/>
            </a:path>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dirty="0">
              <a:solidFill>
                <a:prstClr val="white"/>
              </a:solidFill>
            </a:endParaRPr>
          </a:p>
        </p:txBody>
      </p:sp>
      <p:sp>
        <p:nvSpPr>
          <p:cNvPr id="106" name="모서리가 둥근 직사각형 105"/>
          <p:cNvSpPr/>
          <p:nvPr/>
        </p:nvSpPr>
        <p:spPr>
          <a:xfrm>
            <a:off x="4069564" y="1625333"/>
            <a:ext cx="2788790" cy="23146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4"/>
              </a:gs>
            </a:gsLst>
            <a:path path="circle">
              <a:fillToRect l="50000" t="-80000" r="50000" b="180000"/>
            </a:path>
            <a:tileRect/>
          </a:gra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16" name="직사각형 15"/>
          <p:cNvSpPr/>
          <p:nvPr/>
        </p:nvSpPr>
        <p:spPr>
          <a:xfrm>
            <a:off x="583849" y="4449608"/>
            <a:ext cx="2900689"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pic>
        <p:nvPicPr>
          <p:cNvPr id="17" name="Picture 2" descr="http://blog.hypriot.com/images/logo_t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36" y="4415841"/>
            <a:ext cx="695356" cy="4812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464801" y="4495138"/>
            <a:ext cx="1787167" cy="338554"/>
          </a:xfrm>
          <a:prstGeom prst="rect">
            <a:avLst/>
          </a:prstGeom>
          <a:noFill/>
        </p:spPr>
        <p:txBody>
          <a:bodyPr wrap="square" rtlCol="0">
            <a:spAutoFit/>
          </a:bodyPr>
          <a:lstStyle/>
          <a:p>
            <a:pPr fontAlgn="auto">
              <a:spcBef>
                <a:spcPts val="0"/>
              </a:spcBef>
              <a:spcAft>
                <a:spcPts val="0"/>
              </a:spcAft>
            </a:pPr>
            <a:r>
              <a:rPr kumimoji="0" lang="en-US" altLang="ko-KR" sz="1600" b="1" dirty="0">
                <a:solidFill>
                  <a:prstClr val="white"/>
                </a:solidFill>
                <a:ea typeface="맑은 고딕" panose="020B0503020000020004" pitchFamily="50" charset="-127"/>
              </a:rPr>
              <a:t>Hypriot OS</a:t>
            </a:r>
            <a:endParaRPr kumimoji="0" lang="ko-KR" altLang="en-US" sz="1600" b="1" dirty="0">
              <a:solidFill>
                <a:prstClr val="white"/>
              </a:solidFill>
              <a:ea typeface="맑은 고딕" panose="020B0503020000020004" pitchFamily="50" charset="-127"/>
            </a:endParaRPr>
          </a:p>
        </p:txBody>
      </p:sp>
      <p:grpSp>
        <p:nvGrpSpPr>
          <p:cNvPr id="131" name="그룹 130"/>
          <p:cNvGrpSpPr/>
          <p:nvPr/>
        </p:nvGrpSpPr>
        <p:grpSpPr>
          <a:xfrm>
            <a:off x="1241287" y="5232329"/>
            <a:ext cx="1657665" cy="891305"/>
            <a:chOff x="6482" y="4716136"/>
            <a:chExt cx="3131607" cy="1758358"/>
          </a:xfrm>
        </p:grpSpPr>
        <p:pic>
          <p:nvPicPr>
            <p:cNvPr id="132" name="그림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927289" y="4716136"/>
              <a:ext cx="844513" cy="478556"/>
            </a:xfrm>
            <a:prstGeom prst="rect">
              <a:avLst/>
            </a:prstGeom>
          </p:spPr>
        </p:pic>
        <p:pic>
          <p:nvPicPr>
            <p:cNvPr id="133" name="그림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268860" y="4868548"/>
              <a:ext cx="844513" cy="478555"/>
            </a:xfrm>
            <a:prstGeom prst="rect">
              <a:avLst/>
            </a:prstGeom>
          </p:spPr>
        </p:pic>
        <p:pic>
          <p:nvPicPr>
            <p:cNvPr id="134" name="그림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610433" y="5020956"/>
              <a:ext cx="844513" cy="478555"/>
            </a:xfrm>
            <a:prstGeom prst="rect">
              <a:avLst/>
            </a:prstGeom>
          </p:spPr>
        </p:pic>
        <p:pic>
          <p:nvPicPr>
            <p:cNvPr id="135" name="그림 1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952005" y="5173368"/>
              <a:ext cx="844513" cy="478555"/>
            </a:xfrm>
            <a:prstGeom prst="rect">
              <a:avLst/>
            </a:prstGeom>
          </p:spPr>
        </p:pic>
        <p:pic>
          <p:nvPicPr>
            <p:cNvPr id="136" name="그림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2293576" y="5325780"/>
              <a:ext cx="844513" cy="478555"/>
            </a:xfrm>
            <a:prstGeom prst="rect">
              <a:avLst/>
            </a:prstGeom>
          </p:spPr>
        </p:pic>
        <p:pic>
          <p:nvPicPr>
            <p:cNvPr id="137" name="그림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6482" y="5386289"/>
              <a:ext cx="844513" cy="478555"/>
            </a:xfrm>
            <a:prstGeom prst="rect">
              <a:avLst/>
            </a:prstGeom>
          </p:spPr>
        </p:pic>
        <p:pic>
          <p:nvPicPr>
            <p:cNvPr id="138" name="그림 1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348055" y="5538701"/>
              <a:ext cx="844513" cy="478555"/>
            </a:xfrm>
            <a:prstGeom prst="rect">
              <a:avLst/>
            </a:prstGeom>
          </p:spPr>
        </p:pic>
        <p:pic>
          <p:nvPicPr>
            <p:cNvPr id="139" name="그림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689628" y="5691113"/>
              <a:ext cx="844513" cy="478555"/>
            </a:xfrm>
            <a:prstGeom prst="rect">
              <a:avLst/>
            </a:prstGeom>
          </p:spPr>
        </p:pic>
        <p:pic>
          <p:nvPicPr>
            <p:cNvPr id="140" name="그림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031199" y="5843525"/>
              <a:ext cx="844513" cy="478555"/>
            </a:xfrm>
            <a:prstGeom prst="rect">
              <a:avLst/>
            </a:prstGeom>
          </p:spPr>
        </p:pic>
        <p:pic>
          <p:nvPicPr>
            <p:cNvPr id="141" name="그림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372772" y="5995939"/>
              <a:ext cx="844513" cy="478555"/>
            </a:xfrm>
            <a:prstGeom prst="rect">
              <a:avLst/>
            </a:prstGeom>
          </p:spPr>
        </p:pic>
        <p:pic>
          <p:nvPicPr>
            <p:cNvPr id="142" name="그림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482611" y="5024900"/>
              <a:ext cx="844513" cy="478555"/>
            </a:xfrm>
            <a:prstGeom prst="rect">
              <a:avLst/>
            </a:prstGeom>
          </p:spPr>
        </p:pic>
        <p:pic>
          <p:nvPicPr>
            <p:cNvPr id="143" name="그림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824184" y="5177310"/>
              <a:ext cx="844512" cy="478555"/>
            </a:xfrm>
            <a:prstGeom prst="rect">
              <a:avLst/>
            </a:prstGeom>
          </p:spPr>
        </p:pic>
        <p:pic>
          <p:nvPicPr>
            <p:cNvPr id="144" name="그림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165757" y="5329720"/>
              <a:ext cx="844512" cy="478555"/>
            </a:xfrm>
            <a:prstGeom prst="rect">
              <a:avLst/>
            </a:prstGeom>
          </p:spPr>
        </p:pic>
        <p:pic>
          <p:nvPicPr>
            <p:cNvPr id="145" name="그림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507326" y="5482128"/>
              <a:ext cx="844512" cy="478555"/>
            </a:xfrm>
            <a:prstGeom prst="rect">
              <a:avLst/>
            </a:prstGeom>
          </p:spPr>
        </p:pic>
        <p:pic>
          <p:nvPicPr>
            <p:cNvPr id="146" name="그림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6522" flipH="1">
              <a:off x="1848899" y="5634540"/>
              <a:ext cx="844512" cy="478555"/>
            </a:xfrm>
            <a:prstGeom prst="rect">
              <a:avLst/>
            </a:prstGeom>
          </p:spPr>
        </p:pic>
      </p:grpSp>
      <p:grpSp>
        <p:nvGrpSpPr>
          <p:cNvPr id="254" name="그룹 253"/>
          <p:cNvGrpSpPr/>
          <p:nvPr/>
        </p:nvGrpSpPr>
        <p:grpSpPr>
          <a:xfrm>
            <a:off x="5865711" y="5152588"/>
            <a:ext cx="950638" cy="1061009"/>
            <a:chOff x="3491880" y="4966650"/>
            <a:chExt cx="1267517" cy="1414678"/>
          </a:xfrm>
        </p:grpSpPr>
        <p:pic>
          <p:nvPicPr>
            <p:cNvPr id="255" name="그림 2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848334"/>
              <a:ext cx="1267517" cy="532994"/>
            </a:xfrm>
            <a:prstGeom prst="rect">
              <a:avLst/>
            </a:prstGeom>
          </p:spPr>
        </p:pic>
        <p:pic>
          <p:nvPicPr>
            <p:cNvPr id="256" name="그림 2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627913"/>
              <a:ext cx="1267517" cy="532994"/>
            </a:xfrm>
            <a:prstGeom prst="rect">
              <a:avLst/>
            </a:prstGeom>
          </p:spPr>
        </p:pic>
        <p:pic>
          <p:nvPicPr>
            <p:cNvPr id="257" name="그림 2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400678"/>
              <a:ext cx="1267517" cy="532994"/>
            </a:xfrm>
            <a:prstGeom prst="rect">
              <a:avLst/>
            </a:prstGeom>
          </p:spPr>
        </p:pic>
        <p:pic>
          <p:nvPicPr>
            <p:cNvPr id="258" name="그림 2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5186556"/>
              <a:ext cx="1267517" cy="532994"/>
            </a:xfrm>
            <a:prstGeom prst="rect">
              <a:avLst/>
            </a:prstGeom>
          </p:spPr>
        </p:pic>
        <p:pic>
          <p:nvPicPr>
            <p:cNvPr id="259" name="그림 2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4966650"/>
              <a:ext cx="1267517" cy="532994"/>
            </a:xfrm>
            <a:prstGeom prst="rect">
              <a:avLst/>
            </a:prstGeom>
          </p:spPr>
        </p:pic>
      </p:grpSp>
      <p:sp>
        <p:nvSpPr>
          <p:cNvPr id="298" name="직사각형 297"/>
          <p:cNvSpPr/>
          <p:nvPr/>
        </p:nvSpPr>
        <p:spPr>
          <a:xfrm>
            <a:off x="4115519" y="4517563"/>
            <a:ext cx="4074001" cy="413721"/>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300" name="TextBox 299"/>
          <p:cNvSpPr txBox="1"/>
          <p:nvPr/>
        </p:nvSpPr>
        <p:spPr>
          <a:xfrm>
            <a:off x="5572511" y="4511455"/>
            <a:ext cx="1847101" cy="400110"/>
          </a:xfrm>
          <a:prstGeom prst="rect">
            <a:avLst/>
          </a:prstGeom>
          <a:noFill/>
        </p:spPr>
        <p:txBody>
          <a:bodyPr wrap="square" rtlCol="0">
            <a:spAutoFit/>
          </a:bodyPr>
          <a:lstStyle/>
          <a:p>
            <a:pPr fontAlgn="auto">
              <a:spcBef>
                <a:spcPts val="0"/>
              </a:spcBef>
              <a:spcAft>
                <a:spcPts val="0"/>
              </a:spcAft>
            </a:pPr>
            <a:r>
              <a:rPr kumimoji="0" lang="en-US" altLang="ko-KR" sz="2000" b="1" dirty="0">
                <a:solidFill>
                  <a:prstClr val="white"/>
                </a:solidFill>
                <a:ea typeface="맑은 고딕" panose="020B0503020000020004" pitchFamily="50" charset="-127"/>
              </a:rPr>
              <a:t>Ubuntu Linux</a:t>
            </a:r>
            <a:endParaRPr kumimoji="0" lang="ko-KR" altLang="en-US" sz="2000" b="1" dirty="0">
              <a:solidFill>
                <a:prstClr val="white"/>
              </a:solidFill>
              <a:ea typeface="맑은 고딕" panose="020B0503020000020004" pitchFamily="50" charset="-127"/>
            </a:endParaRPr>
          </a:p>
        </p:txBody>
      </p:sp>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3398" y="4451080"/>
            <a:ext cx="527524" cy="527524"/>
          </a:xfrm>
          <a:prstGeom prst="rect">
            <a:avLst/>
          </a:prstGeom>
        </p:spPr>
      </p:pic>
      <p:grpSp>
        <p:nvGrpSpPr>
          <p:cNvPr id="45" name="그룹 44"/>
          <p:cNvGrpSpPr/>
          <p:nvPr/>
        </p:nvGrpSpPr>
        <p:grpSpPr>
          <a:xfrm>
            <a:off x="7280330" y="343524"/>
            <a:ext cx="1342782" cy="1342782"/>
            <a:chOff x="4265005" y="908318"/>
            <a:chExt cx="1342782" cy="1342782"/>
          </a:xfrm>
        </p:grpSpPr>
        <p:grpSp>
          <p:nvGrpSpPr>
            <p:cNvPr id="84" name="Group 52"/>
            <p:cNvGrpSpPr/>
            <p:nvPr/>
          </p:nvGrpSpPr>
          <p:grpSpPr>
            <a:xfrm>
              <a:off x="4265005" y="908318"/>
              <a:ext cx="1342782" cy="1342782"/>
              <a:chOff x="6188154" y="1459881"/>
              <a:chExt cx="1342782" cy="1342782"/>
            </a:xfrm>
          </p:grpSpPr>
          <p:sp>
            <p:nvSpPr>
              <p:cNvPr id="86" name="타원 8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87" name="그림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93" name="Picture 8" descr="Us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p:cNvGrpSpPr/>
          <p:nvPr/>
        </p:nvGrpSpPr>
        <p:grpSpPr>
          <a:xfrm>
            <a:off x="1924343" y="3940586"/>
            <a:ext cx="1552994" cy="433323"/>
            <a:chOff x="1488893" y="4552574"/>
            <a:chExt cx="1552994" cy="433323"/>
          </a:xfrm>
        </p:grpSpPr>
        <p:sp>
          <p:nvSpPr>
            <p:cNvPr id="125" name="직사각형 124"/>
            <p:cNvSpPr/>
            <p:nvPr/>
          </p:nvSpPr>
          <p:spPr>
            <a:xfrm>
              <a:off x="1488893" y="4552574"/>
              <a:ext cx="1552994"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26" name="그림 1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2486" y="4589529"/>
              <a:ext cx="1410870" cy="362510"/>
            </a:xfrm>
            <a:prstGeom prst="rect">
              <a:avLst/>
            </a:prstGeom>
          </p:spPr>
        </p:pic>
      </p:grpSp>
      <p:sp>
        <p:nvSpPr>
          <p:cNvPr id="7" name="슬라이드 번호 개체 틀 6"/>
          <p:cNvSpPr>
            <a:spLocks noGrp="1"/>
          </p:cNvSpPr>
          <p:nvPr>
            <p:ph type="sldNum" sz="quarter" idx="12"/>
          </p:nvPr>
        </p:nvSpPr>
        <p:spPr>
          <a:xfrm>
            <a:off x="9639192" y="6492874"/>
            <a:ext cx="512638" cy="365125"/>
          </a:xfrm>
        </p:spPr>
        <p:txBody>
          <a:bodyPr/>
          <a:lstStyle/>
          <a:p>
            <a:fld id="{B0D45D5F-6326-41D8-9FA1-14EDDAA7E29E}" type="slidenum">
              <a:rPr lang="ko-KR" altLang="en-US" smtClean="0">
                <a:solidFill>
                  <a:prstClr val="black">
                    <a:tint val="75000"/>
                  </a:prstClr>
                </a:solidFill>
              </a:rPr>
              <a:pPr/>
              <a:t>4</a:t>
            </a:fld>
            <a:endParaRPr lang="ko-KR" altLang="en-US">
              <a:solidFill>
                <a:prstClr val="black">
                  <a:tint val="75000"/>
                </a:prstClr>
              </a:solidFill>
            </a:endParaRPr>
          </a:p>
        </p:txBody>
      </p:sp>
      <p:sp>
        <p:nvSpPr>
          <p:cNvPr id="124" name="직사각형 123"/>
          <p:cNvSpPr/>
          <p:nvPr/>
        </p:nvSpPr>
        <p:spPr>
          <a:xfrm>
            <a:off x="4110876" y="4004975"/>
            <a:ext cx="4068986"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30" name="그림 1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63959" y="4041930"/>
            <a:ext cx="1410870" cy="362510"/>
          </a:xfrm>
          <a:prstGeom prst="rect">
            <a:avLst/>
          </a:prstGeom>
        </p:spPr>
      </p:pic>
      <p:sp>
        <p:nvSpPr>
          <p:cNvPr id="31" name="TextBox 30"/>
          <p:cNvSpPr txBox="1"/>
          <p:nvPr/>
        </p:nvSpPr>
        <p:spPr>
          <a:xfrm>
            <a:off x="6706755" y="937635"/>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sp>
        <p:nvSpPr>
          <p:cNvPr id="149" name="TextBox 148"/>
          <p:cNvSpPr txBox="1"/>
          <p:nvPr/>
        </p:nvSpPr>
        <p:spPr>
          <a:xfrm>
            <a:off x="1358727" y="6123481"/>
            <a:ext cx="1994457" cy="461665"/>
          </a:xfrm>
          <a:prstGeom prst="rect">
            <a:avLst/>
          </a:prstGeom>
          <a:noFill/>
        </p:spPr>
        <p:txBody>
          <a:bodyPr wrap="none" rtlCol="0">
            <a:spAutoFit/>
          </a:bodyPr>
          <a:lstStyle/>
          <a:p>
            <a:r>
              <a:rPr lang="en-US" altLang="ko-KR" dirty="0">
                <a:solidFill>
                  <a:srgbClr val="3333FF"/>
                </a:solidFill>
              </a:rPr>
              <a:t>Raspberry Pi</a:t>
            </a:r>
            <a:endParaRPr lang="ko-KR" altLang="en-US" dirty="0">
              <a:solidFill>
                <a:srgbClr val="3333FF"/>
              </a:solidFill>
            </a:endParaRPr>
          </a:p>
        </p:txBody>
      </p:sp>
      <p:sp>
        <p:nvSpPr>
          <p:cNvPr id="150" name="TextBox 149"/>
          <p:cNvSpPr txBox="1"/>
          <p:nvPr/>
        </p:nvSpPr>
        <p:spPr>
          <a:xfrm>
            <a:off x="5920081" y="6249408"/>
            <a:ext cx="841897" cy="350865"/>
          </a:xfrm>
          <a:prstGeom prst="rect">
            <a:avLst/>
          </a:prstGeom>
          <a:noFill/>
        </p:spPr>
        <p:txBody>
          <a:bodyPr wrap="none" rtlCol="0">
            <a:spAutoFit/>
          </a:bodyPr>
          <a:lstStyle/>
          <a:p>
            <a:pPr algn="ctr">
              <a:lnSpc>
                <a:spcPct val="70000"/>
              </a:lnSpc>
            </a:pPr>
            <a:r>
              <a:rPr lang="en-US" altLang="ko-KR" dirty="0">
                <a:solidFill>
                  <a:srgbClr val="3333FF"/>
                </a:solidFill>
              </a:rPr>
              <a:t>NUC</a:t>
            </a:r>
          </a:p>
        </p:txBody>
      </p:sp>
      <p:sp>
        <p:nvSpPr>
          <p:cNvPr id="2" name="오른쪽 화살표 1"/>
          <p:cNvSpPr/>
          <p:nvPr/>
        </p:nvSpPr>
        <p:spPr>
          <a:xfrm>
            <a:off x="1387278" y="2743644"/>
            <a:ext cx="3239067" cy="695797"/>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12" name="그룹 11"/>
          <p:cNvGrpSpPr/>
          <p:nvPr/>
        </p:nvGrpSpPr>
        <p:grpSpPr>
          <a:xfrm>
            <a:off x="4577598" y="1964984"/>
            <a:ext cx="972026" cy="1759865"/>
            <a:chOff x="2184127" y="2620971"/>
            <a:chExt cx="972026" cy="1759865"/>
          </a:xfrm>
        </p:grpSpPr>
        <p:sp>
          <p:nvSpPr>
            <p:cNvPr id="111" name="정육면체 110"/>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82" name="그림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85"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grpSp>
        <p:nvGrpSpPr>
          <p:cNvPr id="113" name="그룹 112"/>
          <p:cNvGrpSpPr/>
          <p:nvPr/>
        </p:nvGrpSpPr>
        <p:grpSpPr>
          <a:xfrm>
            <a:off x="4907333" y="2025618"/>
            <a:ext cx="972026" cy="1759865"/>
            <a:chOff x="2184127" y="2620971"/>
            <a:chExt cx="972026" cy="1759865"/>
          </a:xfrm>
        </p:grpSpPr>
        <p:sp>
          <p:nvSpPr>
            <p:cNvPr id="114" name="정육면체 113"/>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115" name="그림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16"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97" name="TextBox 96"/>
          <p:cNvSpPr txBox="1"/>
          <p:nvPr/>
        </p:nvSpPr>
        <p:spPr>
          <a:xfrm>
            <a:off x="4411114" y="1670737"/>
            <a:ext cx="2265364" cy="338554"/>
          </a:xfrm>
          <a:prstGeom prst="rect">
            <a:avLst/>
          </a:prstGeom>
          <a:noFill/>
        </p:spPr>
        <p:txBody>
          <a:bodyPr wrap="none" rtlCol="0">
            <a:spAutoFit/>
          </a:bodyPr>
          <a:lstStyle/>
          <a:p>
            <a:r>
              <a:rPr lang="en-US" altLang="ko-KR" sz="1600" b="1" dirty="0">
                <a:solidFill>
                  <a:prstClr val="black"/>
                </a:solidFill>
              </a:rPr>
              <a:t>Kafka broker cluster</a:t>
            </a:r>
            <a:endParaRPr lang="ko-KR" altLang="en-US" sz="1600" b="1" dirty="0">
              <a:solidFill>
                <a:prstClr val="black"/>
              </a:solidFill>
            </a:endParaRPr>
          </a:p>
        </p:txBody>
      </p:sp>
      <p:sp>
        <p:nvSpPr>
          <p:cNvPr id="83" name="TextBox 82"/>
          <p:cNvSpPr txBox="1"/>
          <p:nvPr/>
        </p:nvSpPr>
        <p:spPr>
          <a:xfrm>
            <a:off x="1267004" y="2655462"/>
            <a:ext cx="184731" cy="276999"/>
          </a:xfrm>
          <a:prstGeom prst="rect">
            <a:avLst/>
          </a:prstGeom>
          <a:noFill/>
        </p:spPr>
        <p:txBody>
          <a:bodyPr wrap="none" rtlCol="0">
            <a:spAutoFit/>
          </a:bodyPr>
          <a:lstStyle/>
          <a:p>
            <a:endParaRPr lang="en-US" altLang="ko-KR" sz="1200" dirty="0"/>
          </a:p>
        </p:txBody>
      </p:sp>
      <p:grpSp>
        <p:nvGrpSpPr>
          <p:cNvPr id="19" name="그룹 18"/>
          <p:cNvGrpSpPr/>
          <p:nvPr/>
        </p:nvGrpSpPr>
        <p:grpSpPr>
          <a:xfrm>
            <a:off x="7390195" y="2051913"/>
            <a:ext cx="972026" cy="1759865"/>
            <a:chOff x="4369816" y="2713455"/>
            <a:chExt cx="972026" cy="1759865"/>
          </a:xfrm>
        </p:grpSpPr>
        <p:sp>
          <p:nvSpPr>
            <p:cNvPr id="118" name="정육면체 117"/>
            <p:cNvSpPr/>
            <p:nvPr/>
          </p:nvSpPr>
          <p:spPr>
            <a:xfrm>
              <a:off x="4524969" y="2713455"/>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29" name="그림 20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34780" y="3514707"/>
              <a:ext cx="596319" cy="283144"/>
            </a:xfrm>
            <a:prstGeom prst="rect">
              <a:avLst/>
            </a:prstGeom>
            <a:ln w="25400">
              <a:noFill/>
            </a:ln>
          </p:spPr>
        </p:pic>
        <p:pic>
          <p:nvPicPr>
            <p:cNvPr id="120"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4369816" y="2778400"/>
              <a:ext cx="490538" cy="366713"/>
            </a:xfrm>
            <a:prstGeom prst="rect">
              <a:avLst/>
            </a:prstGeom>
            <a:noFill/>
            <a:ln w="12700">
              <a:noFill/>
            </a:ln>
            <a:extLst/>
          </p:spPr>
        </p:pic>
      </p:grpSp>
      <p:sp>
        <p:nvSpPr>
          <p:cNvPr id="103" name="오른쪽 화살표 102"/>
          <p:cNvSpPr/>
          <p:nvPr/>
        </p:nvSpPr>
        <p:spPr>
          <a:xfrm rot="16200000">
            <a:off x="7660205" y="1473018"/>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10" name="그림 109"/>
          <p:cNvPicPr>
            <a:picLocks noChangeAspect="1"/>
          </p:cNvPicPr>
          <p:nvPr/>
        </p:nvPicPr>
        <p:blipFill>
          <a:blip r:embed="rId13"/>
          <a:stretch>
            <a:fillRect/>
          </a:stretch>
        </p:blipFill>
        <p:spPr>
          <a:xfrm>
            <a:off x="1544294" y="2622325"/>
            <a:ext cx="429806" cy="429806"/>
          </a:xfrm>
          <a:prstGeom prst="rect">
            <a:avLst/>
          </a:prstGeom>
        </p:spPr>
      </p:pic>
      <p:sp>
        <p:nvSpPr>
          <p:cNvPr id="101" name="직사각형 103"/>
          <p:cNvSpPr/>
          <p:nvPr/>
        </p:nvSpPr>
        <p:spPr>
          <a:xfrm>
            <a:off x="590070" y="2101467"/>
            <a:ext cx="573806" cy="17598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02" name="Picture 2" descr="Net-SNMP"/>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5658" y="2890618"/>
            <a:ext cx="513041" cy="114449"/>
          </a:xfrm>
          <a:prstGeom prst="rect">
            <a:avLst/>
          </a:prstGeom>
          <a:noFill/>
          <a:extLst>
            <a:ext uri="{909E8E84-426E-40DD-AFC4-6F175D3DCCD1}">
              <a14:hiddenFill xmlns:a14="http://schemas.microsoft.com/office/drawing/2010/main">
                <a:solidFill>
                  <a:srgbClr val="FFFFFF"/>
                </a:solidFill>
              </a14:hiddenFill>
            </a:ext>
          </a:extLst>
        </p:spPr>
      </p:pic>
      <p:sp>
        <p:nvSpPr>
          <p:cNvPr id="104" name="오른쪽 화살표 87"/>
          <p:cNvSpPr/>
          <p:nvPr/>
        </p:nvSpPr>
        <p:spPr>
          <a:xfrm rot="16200000">
            <a:off x="708168" y="3977525"/>
            <a:ext cx="349190" cy="365133"/>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5" name="제목 1"/>
          <p:cNvSpPr txBox="1">
            <a:spLocks/>
          </p:cNvSpPr>
          <p:nvPr/>
        </p:nvSpPr>
        <p:spPr>
          <a:xfrm>
            <a:off x="224962" y="51753"/>
            <a:ext cx="6712351" cy="87702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0070C0"/>
                </a:solidFill>
                <a:latin typeface="Times New Roman" panose="02020603050405020304" pitchFamily="18" charset="0"/>
                <a:cs typeface="Times New Roman" panose="02020603050405020304" pitchFamily="18" charset="0"/>
              </a:rPr>
              <a:t>Concept: </a:t>
            </a:r>
            <a:r>
              <a:rPr lang="en-US" altLang="ko-KR" sz="4000" dirty="0" err="1">
                <a:solidFill>
                  <a:srgbClr val="0070C0"/>
                </a:solidFill>
                <a:latin typeface="Times New Roman" panose="02020603050405020304" pitchFamily="18" charset="0"/>
                <a:cs typeface="Times New Roman" panose="02020603050405020304" pitchFamily="18" charset="0"/>
              </a:rPr>
              <a:t>InterConnect</a:t>
            </a:r>
            <a:r>
              <a:rPr lang="en-US" altLang="ko-KR" sz="4000" dirty="0">
                <a:solidFill>
                  <a:srgbClr val="0070C0"/>
                </a:solidFill>
                <a:latin typeface="Times New Roman" panose="02020603050405020304" pitchFamily="18" charset="0"/>
                <a:cs typeface="Times New Roman" panose="02020603050405020304" pitchFamily="18" charset="0"/>
              </a:rPr>
              <a:t> Lab</a:t>
            </a:r>
          </a:p>
        </p:txBody>
      </p:sp>
      <p:grpSp>
        <p:nvGrpSpPr>
          <p:cNvPr id="74" name="그룹 73"/>
          <p:cNvGrpSpPr/>
          <p:nvPr/>
        </p:nvGrpSpPr>
        <p:grpSpPr>
          <a:xfrm>
            <a:off x="1968332" y="2029100"/>
            <a:ext cx="976711" cy="1759865"/>
            <a:chOff x="1302642" y="2620971"/>
            <a:chExt cx="976711" cy="1759865"/>
          </a:xfrm>
        </p:grpSpPr>
        <p:sp>
          <p:nvSpPr>
            <p:cNvPr id="75" name="정육면체 74"/>
            <p:cNvSpPr/>
            <p:nvPr/>
          </p:nvSpPr>
          <p:spPr>
            <a:xfrm>
              <a:off x="14624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76" name="Picture 2" descr="https://flume.apache.org/_static/flume-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75656" y="3311118"/>
              <a:ext cx="525444" cy="526158"/>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77"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1302642" y="2692584"/>
              <a:ext cx="490538" cy="366713"/>
            </a:xfrm>
            <a:prstGeom prst="rect">
              <a:avLst/>
            </a:prstGeom>
            <a:noFill/>
            <a:ln w="12700">
              <a:noFill/>
            </a:ln>
            <a:extLst/>
          </p:spPr>
        </p:pic>
      </p:grpSp>
      <p:pic>
        <p:nvPicPr>
          <p:cNvPr id="78" name="그림 77"/>
          <p:cNvPicPr>
            <a:picLocks noChangeAspect="1"/>
          </p:cNvPicPr>
          <p:nvPr/>
        </p:nvPicPr>
        <p:blipFill>
          <a:blip r:embed="rId13"/>
          <a:stretch>
            <a:fillRect/>
          </a:stretch>
        </p:blipFill>
        <p:spPr>
          <a:xfrm>
            <a:off x="3153903" y="2622325"/>
            <a:ext cx="429806" cy="429806"/>
          </a:xfrm>
          <a:prstGeom prst="rect">
            <a:avLst/>
          </a:prstGeom>
        </p:spPr>
      </p:pic>
      <p:grpSp>
        <p:nvGrpSpPr>
          <p:cNvPr id="89" name="그룹 88"/>
          <p:cNvGrpSpPr/>
          <p:nvPr/>
        </p:nvGrpSpPr>
        <p:grpSpPr>
          <a:xfrm>
            <a:off x="5243398" y="2095710"/>
            <a:ext cx="972026" cy="1759865"/>
            <a:chOff x="2184127" y="2620971"/>
            <a:chExt cx="972026" cy="1759865"/>
          </a:xfrm>
        </p:grpSpPr>
        <p:sp>
          <p:nvSpPr>
            <p:cNvPr id="90" name="정육면체 89"/>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800">
                <a:solidFill>
                  <a:prstClr val="white"/>
                </a:solidFill>
                <a:latin typeface="Comic Sans MS" panose="030F0702030302020204" pitchFamily="66" charset="0"/>
              </a:endParaRPr>
            </a:p>
          </p:txBody>
        </p:sp>
        <p:pic>
          <p:nvPicPr>
            <p:cNvPr id="91" name="그림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92" name="Picture 6" descr="http://blog.docker.com/wp-content/uploads/2013/08/KuDr42X_ITXghJhSInDZekNEF0jLt3NeVxtRye3tqco.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95" name="오른쪽 화살표 94"/>
          <p:cNvSpPr/>
          <p:nvPr/>
        </p:nvSpPr>
        <p:spPr>
          <a:xfrm>
            <a:off x="6346893" y="2716708"/>
            <a:ext cx="1246327" cy="695797"/>
          </a:xfrm>
          <a:prstGeom prst="rightArrow">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22" name="그림 121"/>
          <p:cNvPicPr>
            <a:picLocks noChangeAspect="1"/>
          </p:cNvPicPr>
          <p:nvPr/>
        </p:nvPicPr>
        <p:blipFill>
          <a:blip r:embed="rId13"/>
          <a:stretch>
            <a:fillRect/>
          </a:stretch>
        </p:blipFill>
        <p:spPr>
          <a:xfrm>
            <a:off x="6546082" y="2604625"/>
            <a:ext cx="429806" cy="429806"/>
          </a:xfrm>
          <a:prstGeom prst="rect">
            <a:avLst/>
          </a:prstGeom>
        </p:spPr>
      </p:pic>
      <p:pic>
        <p:nvPicPr>
          <p:cNvPr id="127" name="그림 126"/>
          <p:cNvPicPr>
            <a:picLocks noChangeAspect="1"/>
          </p:cNvPicPr>
          <p:nvPr/>
        </p:nvPicPr>
        <p:blipFill>
          <a:blip r:embed="rId13"/>
          <a:stretch>
            <a:fillRect/>
          </a:stretch>
        </p:blipFill>
        <p:spPr>
          <a:xfrm>
            <a:off x="6674833" y="2604625"/>
            <a:ext cx="429806" cy="429806"/>
          </a:xfrm>
          <a:prstGeom prst="rect">
            <a:avLst/>
          </a:prstGeom>
        </p:spPr>
      </p:pic>
      <p:pic>
        <p:nvPicPr>
          <p:cNvPr id="129" name="그림 128"/>
          <p:cNvPicPr>
            <a:picLocks noChangeAspect="1"/>
          </p:cNvPicPr>
          <p:nvPr/>
        </p:nvPicPr>
        <p:blipFill>
          <a:blip r:embed="rId13"/>
          <a:stretch>
            <a:fillRect/>
          </a:stretch>
        </p:blipFill>
        <p:spPr>
          <a:xfrm>
            <a:off x="6789466" y="2604625"/>
            <a:ext cx="429806" cy="429806"/>
          </a:xfrm>
          <a:prstGeom prst="rect">
            <a:avLst/>
          </a:prstGeom>
        </p:spPr>
      </p:pic>
    </p:spTree>
    <p:extLst>
      <p:ext uri="{BB962C8B-B14F-4D97-AF65-F5344CB8AC3E}">
        <p14:creationId xmlns:p14="http://schemas.microsoft.com/office/powerpoint/2010/main" val="2175178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6210" y="372533"/>
            <a:ext cx="7220625" cy="1320800"/>
          </a:xfrm>
        </p:spPr>
        <p:txBody>
          <a:bodyPr>
            <a:normAutofit fontScale="90000"/>
          </a:bodyPr>
          <a:lstStyle/>
          <a:p>
            <a:r>
              <a:rPr lang="en-US" altLang="ko-KR" dirty="0"/>
              <a:t>(</a:t>
            </a:r>
            <a:r>
              <a:rPr lang="ko-KR" altLang="en-US" dirty="0"/>
              <a:t>참고</a:t>
            </a:r>
            <a:r>
              <a:rPr lang="en-US" altLang="ko-KR" dirty="0"/>
              <a:t>)</a:t>
            </a:r>
            <a:br>
              <a:rPr lang="en-US" altLang="ko-KR" dirty="0"/>
            </a:br>
            <a:r>
              <a:rPr lang="en-US" altLang="ko-KR" dirty="0"/>
              <a:t>Container </a:t>
            </a:r>
            <a:r>
              <a:rPr lang="ko-KR" altLang="en-US" dirty="0"/>
              <a:t>변경사항 저장 및 </a:t>
            </a:r>
            <a:r>
              <a:rPr lang="ko-KR" altLang="en-US" dirty="0" err="1"/>
              <a:t>재시작</a:t>
            </a:r>
            <a:endParaRPr lang="ko-KR" altLang="en-US" dirty="0"/>
          </a:p>
        </p:txBody>
      </p:sp>
      <p:sp>
        <p:nvSpPr>
          <p:cNvPr id="11" name="내용 개체 틀 2"/>
          <p:cNvSpPr txBox="1">
            <a:spLocks/>
          </p:cNvSpPr>
          <p:nvPr/>
        </p:nvSpPr>
        <p:spPr>
          <a:xfrm>
            <a:off x="166211" y="1329748"/>
            <a:ext cx="7871882" cy="5268759"/>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8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Commit Container</a:t>
            </a:r>
            <a:endParaRPr kumimoji="0" lang="en-US" altLang="ko-KR"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ko-KR" alt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컨테이너 내의 변경사항을 반영하여 새로운 컨테이너 이미지 작성</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Ctrl+P+Q</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docker</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 commit -a “</a:t>
            </a:r>
            <a:r>
              <a:rPr kumimoji="0" lang="en-US" altLang="ko-KR" sz="1600" b="0" i="0" u="none" strike="noStrike" kern="1200" cap="none" spc="0" normalizeH="0" baseline="0" noProof="0" dirty="0">
                <a:ln>
                  <a:noFill/>
                </a:ln>
                <a:solidFill>
                  <a:srgbClr val="FF0000"/>
                </a:solidFill>
                <a:effectLst/>
                <a:uLnTx/>
                <a:uFillTx/>
                <a:latin typeface="Trebuchet MS" panose="020B0603020202020204"/>
                <a:ea typeface="HY그래픽M" panose="02030600000101010101" pitchFamily="18" charset="-127"/>
                <a:cs typeface="+mn-cs"/>
              </a:rPr>
              <a:t>[username]</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 -m "add visualization server based node.js" visualization visualization:0.1</a:t>
            </a: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342900" marR="0" lvl="0" indent="-34290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8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Restart Container</a:t>
            </a:r>
            <a:endParaRPr kumimoji="0" lang="en-US" altLang="ko-KR"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Stop</a:t>
            </a:r>
            <a:r>
              <a:rPr kumimoji="0" lang="ko-KR" alt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했던 컨테이너를 </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Restart</a:t>
            </a:r>
            <a:r>
              <a:rPr kumimoji="0" lang="ko-KR" alt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하면 이전 작업 내용을 유지한 채로 다시 컨테이너를 시작할 수 있다</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a:t>
            </a:r>
            <a:r>
              <a:rPr kumimoji="0" lang="ko-KR" alt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 </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endParaRP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docker</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 stop visualization</a:t>
            </a:r>
          </a:p>
          <a:p>
            <a:pPr marL="742950" marR="0" lvl="1" indent="-285750" algn="l" defTabSz="457200" rtl="0" eaLnBrk="1" fontAlgn="auto" latinLnBrk="1" hangingPunct="1">
              <a:lnSpc>
                <a:spcPct val="100000"/>
              </a:lnSpc>
              <a:spcBef>
                <a:spcPts val="1000"/>
              </a:spcBef>
              <a:spcAft>
                <a:spcPts val="0"/>
              </a:spcAft>
              <a:buClr>
                <a:srgbClr val="90C226"/>
              </a:buClr>
              <a:buSzPct val="80000"/>
              <a:buFont typeface="Wingdings 3" charset="2"/>
              <a:buChar char=""/>
              <a:tabLst/>
              <a:defRPr/>
            </a:pPr>
            <a:r>
              <a:rPr kumimoji="0" lang="en-US" altLang="ko-KR"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docker</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HY그래픽M" panose="02030600000101010101" pitchFamily="18" charset="-127"/>
                <a:cs typeface="+mn-cs"/>
              </a:rPr>
              <a:t> restart visualization</a:t>
            </a:r>
          </a:p>
        </p:txBody>
      </p:sp>
      <p:sp>
        <p:nvSpPr>
          <p:cNvPr id="8" name="직사각형 7"/>
          <p:cNvSpPr/>
          <p:nvPr/>
        </p:nvSpPr>
        <p:spPr>
          <a:xfrm>
            <a:off x="586224" y="2049806"/>
            <a:ext cx="7451867" cy="1022707"/>
          </a:xfrm>
          <a:prstGeom prst="rect">
            <a:avLst/>
          </a:prstGeom>
          <a:ln w="31750">
            <a:solidFill>
              <a:srgbClr val="C00000"/>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Times New Roman" panose="02020603050405020304" pitchFamily="18" charset="0"/>
              <a:ea typeface="HY그래픽M" panose="02030600000101010101" pitchFamily="18" charset="-127"/>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903"/>
            <a:ext cx="9144000" cy="1101378"/>
          </a:xfrm>
          <a:prstGeom prst="rect">
            <a:avLst/>
          </a:prstGeom>
        </p:spPr>
      </p:pic>
      <p:sp>
        <p:nvSpPr>
          <p:cNvPr id="10" name="직사각형 7"/>
          <p:cNvSpPr/>
          <p:nvPr/>
        </p:nvSpPr>
        <p:spPr>
          <a:xfrm>
            <a:off x="586225" y="5575800"/>
            <a:ext cx="6800610" cy="1022707"/>
          </a:xfrm>
          <a:prstGeom prst="rect">
            <a:avLst/>
          </a:prstGeom>
          <a:ln w="31750">
            <a:solidFill>
              <a:srgbClr val="C00000"/>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Times New Roman" panose="02020603050405020304" pitchFamily="18" charset="0"/>
              <a:ea typeface="HY그래픽M" panose="02030600000101010101" pitchFamily="18" charset="-127"/>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9A8C4E9-C78C-421A-ABCD-60FDAFBA7D9F}" type="slidenum">
              <a:rPr kumimoji="0" lang="ko-KR" altLang="en-US" sz="900" b="0" i="0" u="none" strike="noStrike" kern="1200" cap="none" spc="0" normalizeH="0" baseline="0" noProof="0" smtClean="0">
                <a:ln>
                  <a:noFill/>
                </a:ln>
                <a:solidFill>
                  <a:srgbClr val="90C226"/>
                </a:solidFill>
                <a:effectLst/>
                <a:uLnTx/>
                <a:uFillTx/>
                <a:latin typeface="Trebuchet MS" panose="020B0603020202020204"/>
                <a:ea typeface="HY그래픽M" panose="02030600000101010101" pitchFamily="18"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900" b="0" i="0" u="none" strike="noStrike" kern="1200" cap="none" spc="0" normalizeH="0" baseline="0" noProof="0">
              <a:ln>
                <a:noFill/>
              </a:ln>
              <a:solidFill>
                <a:srgbClr val="90C226"/>
              </a:solidFill>
              <a:effectLst/>
              <a:uLnTx/>
              <a:uFillTx/>
              <a:latin typeface="Trebuchet MS" panose="020B0603020202020204"/>
              <a:ea typeface="HY그래픽M" panose="02030600000101010101" pitchFamily="18" charset="-127"/>
              <a:cs typeface="+mn-cs"/>
            </a:endParaRPr>
          </a:p>
        </p:txBody>
      </p:sp>
    </p:spTree>
    <p:extLst>
      <p:ext uri="{BB962C8B-B14F-4D97-AF65-F5344CB8AC3E}">
        <p14:creationId xmlns:p14="http://schemas.microsoft.com/office/powerpoint/2010/main" val="37316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5960" y="1531815"/>
            <a:ext cx="8526222" cy="4417588"/>
            <a:chOff x="1177619" y="1978256"/>
            <a:chExt cx="6802903" cy="3524706"/>
          </a:xfrm>
        </p:grpSpPr>
        <p:sp>
          <p:nvSpPr>
            <p:cNvPr id="12" name="Right Arrow 11"/>
            <p:cNvSpPr/>
            <p:nvPr/>
          </p:nvSpPr>
          <p:spPr>
            <a:xfrm>
              <a:off x="6350557" y="3386194"/>
              <a:ext cx="832714" cy="141032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1600"/>
            </a:p>
          </p:txBody>
        </p:sp>
        <p:sp>
          <p:nvSpPr>
            <p:cNvPr id="35" name="직사각형 6"/>
            <p:cNvSpPr/>
            <p:nvPr/>
          </p:nvSpPr>
          <p:spPr>
            <a:xfrm>
              <a:off x="1490952" y="4999399"/>
              <a:ext cx="662047" cy="355544"/>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6" name="모서리가 둥근 직사각형 81"/>
            <p:cNvSpPr/>
            <p:nvPr/>
          </p:nvSpPr>
          <p:spPr>
            <a:xfrm>
              <a:off x="1333523" y="4816949"/>
              <a:ext cx="2328594" cy="686013"/>
            </a:xfrm>
            <a:prstGeom prst="roundRect">
              <a:avLst/>
            </a:prstGeom>
            <a:noFill/>
            <a:ln w="25400">
              <a:solidFill>
                <a:srgbClr val="D62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cxnSp>
          <p:nvCxnSpPr>
            <p:cNvPr id="37" name="직선 화살표 연결선 27"/>
            <p:cNvCxnSpPr>
              <a:stCxn id="35" idx="3"/>
              <a:endCxn id="42" idx="2"/>
            </p:cNvCxnSpPr>
            <p:nvPr/>
          </p:nvCxnSpPr>
          <p:spPr>
            <a:xfrm flipV="1">
              <a:off x="2152997" y="5172320"/>
              <a:ext cx="651609" cy="4850"/>
            </a:xfrm>
            <a:prstGeom prst="straightConnector1">
              <a:avLst/>
            </a:prstGeom>
            <a:ln w="25400">
              <a:solidFill>
                <a:srgbClr val="4B8AC5"/>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2" descr="Net-SN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660" y="5131974"/>
              <a:ext cx="481965" cy="107516"/>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8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78693" y="4971119"/>
              <a:ext cx="193208" cy="193208"/>
            </a:xfrm>
            <a:prstGeom prst="rect">
              <a:avLst/>
            </a:prstGeom>
            <a:solidFill>
              <a:schemeClr val="bg1"/>
            </a:solidFill>
            <a:ln w="25400">
              <a:noFill/>
            </a:ln>
          </p:spPr>
        </p:pic>
        <p:pic>
          <p:nvPicPr>
            <p:cNvPr id="40" name="그림 51"/>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backgroundMark x1="12654" y1="47200" x2="12654" y2="47200"/>
                        </a14:backgroundRemoval>
                      </a14:imgEffect>
                    </a14:imgLayer>
                  </a14:imgProps>
                </a:ext>
                <a:ext uri="{28A0092B-C50C-407E-A947-70E740481C1C}">
                  <a14:useLocalDpi xmlns:a14="http://schemas.microsoft.com/office/drawing/2010/main" val="0"/>
                </a:ext>
              </a:extLst>
            </a:blip>
            <a:stretch>
              <a:fillRect/>
            </a:stretch>
          </p:blipFill>
          <p:spPr>
            <a:xfrm flipH="1">
              <a:off x="1177619" y="4638887"/>
              <a:ext cx="557223" cy="429955"/>
            </a:xfrm>
            <a:prstGeom prst="rect">
              <a:avLst/>
            </a:prstGeom>
          </p:spPr>
        </p:pic>
        <p:grpSp>
          <p:nvGrpSpPr>
            <p:cNvPr id="41" name="그룹 96"/>
            <p:cNvGrpSpPr/>
            <p:nvPr/>
          </p:nvGrpSpPr>
          <p:grpSpPr>
            <a:xfrm>
              <a:off x="2804607" y="4880556"/>
              <a:ext cx="583529" cy="583529"/>
              <a:chOff x="1644907" y="3979991"/>
              <a:chExt cx="974468" cy="974468"/>
            </a:xfrm>
          </p:grpSpPr>
          <p:sp>
            <p:nvSpPr>
              <p:cNvPr id="42" name="타원 94"/>
              <p:cNvSpPr/>
              <p:nvPr/>
            </p:nvSpPr>
            <p:spPr>
              <a:xfrm>
                <a:off x="1644907" y="3979991"/>
                <a:ext cx="974468" cy="974468"/>
              </a:xfrm>
              <a:prstGeom prst="ellipse">
                <a:avLst/>
              </a:prstGeom>
              <a:solidFill>
                <a:srgbClr val="4B8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43" name="Picture 2" descr="https://flume.apache.org/_static/flume-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3251" y="4120254"/>
                <a:ext cx="771774" cy="771774"/>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그림 7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56977" y="4971119"/>
              <a:ext cx="193208" cy="193208"/>
            </a:xfrm>
            <a:prstGeom prst="rect">
              <a:avLst/>
            </a:prstGeom>
            <a:solidFill>
              <a:schemeClr val="bg1"/>
            </a:solidFill>
            <a:ln w="25400">
              <a:noFill/>
            </a:ln>
          </p:spPr>
        </p:pic>
        <p:pic>
          <p:nvPicPr>
            <p:cNvPr id="45" name="그림 7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0161" y="4971119"/>
              <a:ext cx="193208" cy="193208"/>
            </a:xfrm>
            <a:prstGeom prst="rect">
              <a:avLst/>
            </a:prstGeom>
            <a:solidFill>
              <a:schemeClr val="bg1"/>
            </a:solidFill>
            <a:ln w="25400">
              <a:noFill/>
            </a:ln>
          </p:spPr>
        </p:pic>
        <p:pic>
          <p:nvPicPr>
            <p:cNvPr id="46" name="그림 77"/>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23347" y="4971119"/>
              <a:ext cx="193208" cy="193208"/>
            </a:xfrm>
            <a:prstGeom prst="rect">
              <a:avLst/>
            </a:prstGeom>
            <a:solidFill>
              <a:schemeClr val="bg1"/>
            </a:solidFill>
            <a:ln w="25400">
              <a:noFill/>
            </a:ln>
          </p:spPr>
        </p:pic>
        <p:sp>
          <p:nvSpPr>
            <p:cNvPr id="126" name="TextBox 125"/>
            <p:cNvSpPr txBox="1"/>
            <p:nvPr/>
          </p:nvSpPr>
          <p:spPr>
            <a:xfrm>
              <a:off x="2368681" y="3959869"/>
              <a:ext cx="540251" cy="905261"/>
            </a:xfrm>
            <a:prstGeom prst="rect">
              <a:avLst/>
            </a:prstGeom>
            <a:noFill/>
          </p:spPr>
          <p:txBody>
            <a:bodyPr vert="eaVert" wrap="square" rtlCol="0">
              <a:spAutoFit/>
            </a:bodyPr>
            <a:lstStyle/>
            <a:p>
              <a:r>
                <a:rPr lang="en-US" altLang="ko-KR" sz="3200" b="1" dirty="0"/>
                <a:t>……</a:t>
              </a:r>
              <a:endParaRPr lang="ko-KR" altLang="en-US" sz="3200" b="1" dirty="0"/>
            </a:p>
          </p:txBody>
        </p:sp>
        <p:sp>
          <p:nvSpPr>
            <p:cNvPr id="7" name="직사각형 6"/>
            <p:cNvSpPr/>
            <p:nvPr/>
          </p:nvSpPr>
          <p:spPr>
            <a:xfrm>
              <a:off x="1490952" y="3247319"/>
              <a:ext cx="662047" cy="355544"/>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82" name="모서리가 둥근 직사각형 81"/>
            <p:cNvSpPr/>
            <p:nvPr/>
          </p:nvSpPr>
          <p:spPr>
            <a:xfrm>
              <a:off x="1333523" y="3064868"/>
              <a:ext cx="2328594" cy="686013"/>
            </a:xfrm>
            <a:prstGeom prst="roundRect">
              <a:avLst/>
            </a:prstGeom>
            <a:noFill/>
            <a:ln w="25400">
              <a:solidFill>
                <a:srgbClr val="D62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cxnSp>
          <p:nvCxnSpPr>
            <p:cNvPr id="21" name="직선 화살표 연결선 20"/>
            <p:cNvCxnSpPr>
              <a:stCxn id="95" idx="6"/>
              <a:endCxn id="13" idx="1"/>
            </p:cNvCxnSpPr>
            <p:nvPr/>
          </p:nvCxnSpPr>
          <p:spPr>
            <a:xfrm>
              <a:off x="3388135" y="3420240"/>
              <a:ext cx="1731891" cy="9343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a:stCxn id="7" idx="3"/>
              <a:endCxn id="95" idx="2"/>
            </p:cNvCxnSpPr>
            <p:nvPr/>
          </p:nvCxnSpPr>
          <p:spPr>
            <a:xfrm flipV="1">
              <a:off x="2152997" y="3420240"/>
              <a:ext cx="651609" cy="4850"/>
            </a:xfrm>
            <a:prstGeom prst="straightConnector1">
              <a:avLst/>
            </a:prstGeom>
            <a:ln w="25400">
              <a:solidFill>
                <a:srgbClr val="4B8AC5"/>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2" descr="Net-SN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660" y="3379894"/>
              <a:ext cx="481965" cy="107516"/>
            </a:xfrm>
            <a:prstGeom prst="rect">
              <a:avLst/>
            </a:prstGeom>
            <a:noFill/>
            <a:extLst>
              <a:ext uri="{909E8E84-426E-40DD-AFC4-6F175D3DCCD1}">
                <a14:hiddenFill xmlns:a14="http://schemas.microsoft.com/office/drawing/2010/main">
                  <a:solidFill>
                    <a:srgbClr val="FFFFFF"/>
                  </a:solidFill>
                </a14:hiddenFill>
              </a:ext>
            </a:extLst>
          </p:spPr>
        </p:pic>
        <p:pic>
          <p:nvPicPr>
            <p:cNvPr id="72" name="그림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93818" y="2800825"/>
              <a:ext cx="407064" cy="407064"/>
            </a:xfrm>
            <a:prstGeom prst="rect">
              <a:avLst/>
            </a:prstGeom>
          </p:spPr>
        </p:pic>
        <p:pic>
          <p:nvPicPr>
            <p:cNvPr id="81" name="그림 8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78693" y="3219039"/>
              <a:ext cx="193208" cy="193208"/>
            </a:xfrm>
            <a:prstGeom prst="rect">
              <a:avLst/>
            </a:prstGeom>
            <a:solidFill>
              <a:schemeClr val="bg1"/>
            </a:solidFill>
            <a:ln w="25400">
              <a:noFill/>
            </a:ln>
          </p:spPr>
        </p:pic>
        <p:pic>
          <p:nvPicPr>
            <p:cNvPr id="67" name="그림 51"/>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backgroundMark x1="12654" y1="47200" x2="12654" y2="47200"/>
                        </a14:backgroundRemoval>
                      </a14:imgEffect>
                    </a14:imgLayer>
                  </a14:imgProps>
                </a:ext>
                <a:ext uri="{28A0092B-C50C-407E-A947-70E740481C1C}">
                  <a14:useLocalDpi xmlns:a14="http://schemas.microsoft.com/office/drawing/2010/main" val="0"/>
                </a:ext>
              </a:extLst>
            </a:blip>
            <a:stretch>
              <a:fillRect/>
            </a:stretch>
          </p:blipFill>
          <p:spPr>
            <a:xfrm flipH="1">
              <a:off x="1177619" y="2886807"/>
              <a:ext cx="557223" cy="429955"/>
            </a:xfrm>
            <a:prstGeom prst="rect">
              <a:avLst/>
            </a:prstGeom>
          </p:spPr>
        </p:pic>
        <p:sp>
          <p:nvSpPr>
            <p:cNvPr id="84" name="모서리가 둥근 직사각형 83"/>
            <p:cNvSpPr/>
            <p:nvPr/>
          </p:nvSpPr>
          <p:spPr>
            <a:xfrm>
              <a:off x="4731882" y="2734155"/>
              <a:ext cx="1531882" cy="274344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93" name="직사각형 92"/>
            <p:cNvSpPr/>
            <p:nvPr/>
          </p:nvSpPr>
          <p:spPr>
            <a:xfrm>
              <a:off x="5120026" y="3862416"/>
              <a:ext cx="772398" cy="356180"/>
            </a:xfrm>
            <a:prstGeom prst="rect">
              <a:avLst/>
            </a:prstGeom>
            <a:noFill/>
            <a:ln w="254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Topic 2</a:t>
              </a:r>
            </a:p>
            <a:p>
              <a:pPr algn="ctr"/>
              <a:r>
                <a:rPr lang="en-US" altLang="ko-KR" sz="800" dirty="0">
                  <a:solidFill>
                    <a:schemeClr val="tx1"/>
                  </a:solidFill>
                </a:rPr>
                <a:t>(Memory Utilization)</a:t>
              </a:r>
              <a:endParaRPr lang="ko-KR" altLang="en-US" sz="800" dirty="0">
                <a:solidFill>
                  <a:schemeClr val="tx1"/>
                </a:solidFill>
              </a:endParaRPr>
            </a:p>
          </p:txBody>
        </p:sp>
        <p:sp>
          <p:nvSpPr>
            <p:cNvPr id="94" name="직사각형 93"/>
            <p:cNvSpPr/>
            <p:nvPr/>
          </p:nvSpPr>
          <p:spPr>
            <a:xfrm>
              <a:off x="5120026" y="4389244"/>
              <a:ext cx="772398" cy="356180"/>
            </a:xfrm>
            <a:prstGeom prst="rect">
              <a:avLst/>
            </a:prstGeom>
            <a:noFill/>
            <a:ln w="25400"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Topic 3</a:t>
              </a:r>
            </a:p>
            <a:p>
              <a:pPr algn="ctr"/>
              <a:r>
                <a:rPr lang="en-US" altLang="ko-KR" sz="800" dirty="0">
                  <a:solidFill>
                    <a:schemeClr val="tx1"/>
                  </a:solidFill>
                </a:rPr>
                <a:t>(CPU Utilization)</a:t>
              </a:r>
              <a:endParaRPr lang="ko-KR" altLang="en-US" sz="800" dirty="0">
                <a:solidFill>
                  <a:schemeClr val="tx1"/>
                </a:solidFill>
              </a:endParaRPr>
            </a:p>
          </p:txBody>
        </p:sp>
        <p:cxnSp>
          <p:nvCxnSpPr>
            <p:cNvPr id="102" name="직선 화살표 연결선 101"/>
            <p:cNvCxnSpPr>
              <a:stCxn id="95" idx="6"/>
              <a:endCxn id="93" idx="1"/>
            </p:cNvCxnSpPr>
            <p:nvPr/>
          </p:nvCxnSpPr>
          <p:spPr>
            <a:xfrm>
              <a:off x="3388135" y="3420241"/>
              <a:ext cx="1731891" cy="620266"/>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a:stCxn id="95" idx="6"/>
              <a:endCxn id="94" idx="1"/>
            </p:cNvCxnSpPr>
            <p:nvPr/>
          </p:nvCxnSpPr>
          <p:spPr>
            <a:xfrm>
              <a:off x="3388135" y="3420240"/>
              <a:ext cx="1731891" cy="1147094"/>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5120026" y="4900961"/>
              <a:ext cx="772398" cy="356180"/>
            </a:xfrm>
            <a:prstGeom prst="rect">
              <a:avLst/>
            </a:prstGeom>
            <a:noFill/>
            <a:ln w="25400"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Topic 4</a:t>
              </a:r>
            </a:p>
            <a:p>
              <a:pPr algn="ctr"/>
              <a:r>
                <a:rPr lang="en-US" altLang="ko-KR" sz="900" dirty="0">
                  <a:solidFill>
                    <a:schemeClr val="tx1"/>
                  </a:solidFill>
                </a:rPr>
                <a:t>(IO)</a:t>
              </a:r>
              <a:endParaRPr lang="ko-KR" altLang="en-US" sz="900" dirty="0">
                <a:solidFill>
                  <a:schemeClr val="tx1"/>
                </a:solidFill>
              </a:endParaRPr>
            </a:p>
          </p:txBody>
        </p:sp>
        <p:cxnSp>
          <p:nvCxnSpPr>
            <p:cNvPr id="139" name="직선 화살표 연결선 138"/>
            <p:cNvCxnSpPr>
              <a:stCxn id="95" idx="6"/>
              <a:endCxn id="138" idx="1"/>
            </p:cNvCxnSpPr>
            <p:nvPr/>
          </p:nvCxnSpPr>
          <p:spPr>
            <a:xfrm>
              <a:off x="3388135" y="3420240"/>
              <a:ext cx="1731891" cy="1658811"/>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0" name="그림 16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03516" y="3392029"/>
              <a:ext cx="189004" cy="189002"/>
            </a:xfrm>
            <a:prstGeom prst="rect">
              <a:avLst/>
            </a:prstGeom>
            <a:solidFill>
              <a:schemeClr val="bg1"/>
            </a:solidFill>
            <a:ln w="25400">
              <a:noFill/>
            </a:ln>
          </p:spPr>
        </p:pic>
        <p:pic>
          <p:nvPicPr>
            <p:cNvPr id="52" name="그림 5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39857" y="3596423"/>
              <a:ext cx="189004" cy="189002"/>
            </a:xfrm>
            <a:prstGeom prst="rect">
              <a:avLst/>
            </a:prstGeom>
            <a:solidFill>
              <a:schemeClr val="bg1"/>
            </a:solidFill>
            <a:ln w="25400">
              <a:noFill/>
            </a:ln>
          </p:spPr>
        </p:pic>
        <p:pic>
          <p:nvPicPr>
            <p:cNvPr id="53" name="그림 52"/>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56642" y="3825612"/>
              <a:ext cx="189004" cy="189002"/>
            </a:xfrm>
            <a:prstGeom prst="rect">
              <a:avLst/>
            </a:prstGeom>
            <a:solidFill>
              <a:schemeClr val="bg1"/>
            </a:solidFill>
            <a:ln w="25400">
              <a:noFill/>
            </a:ln>
          </p:spPr>
        </p:pic>
        <p:pic>
          <p:nvPicPr>
            <p:cNvPr id="54" name="그림 53"/>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97229" y="4020878"/>
              <a:ext cx="189004" cy="189002"/>
            </a:xfrm>
            <a:prstGeom prst="rect">
              <a:avLst/>
            </a:prstGeom>
            <a:solidFill>
              <a:schemeClr val="bg1"/>
            </a:solidFill>
            <a:ln w="25400">
              <a:noFill/>
            </a:ln>
          </p:spPr>
        </p:pic>
        <p:sp>
          <p:nvSpPr>
            <p:cNvPr id="60" name="사다리꼴 59"/>
            <p:cNvSpPr/>
            <p:nvPr/>
          </p:nvSpPr>
          <p:spPr>
            <a:xfrm rot="12899936">
              <a:off x="5538300" y="2323867"/>
              <a:ext cx="1310705" cy="1303984"/>
            </a:xfrm>
            <a:prstGeom prst="trapezoid">
              <a:avLst>
                <a:gd name="adj" fmla="val 37714"/>
              </a:avLst>
            </a:prstGeom>
            <a:gradFill flip="none" rotWithShape="1">
              <a:gsLst>
                <a:gs pos="0">
                  <a:schemeClr val="accent2">
                    <a:lumMod val="0"/>
                    <a:lumOff val="100000"/>
                  </a:schemeClr>
                </a:gs>
                <a:gs pos="35000">
                  <a:schemeClr val="accent2">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13" name="직사각형 12"/>
            <p:cNvSpPr/>
            <p:nvPr/>
          </p:nvSpPr>
          <p:spPr>
            <a:xfrm>
              <a:off x="5120026" y="3335587"/>
              <a:ext cx="772398" cy="356180"/>
            </a:xfrm>
            <a:prstGeom prst="rect">
              <a:avLst/>
            </a:prstGeom>
            <a:solidFill>
              <a:schemeClr val="bg1"/>
            </a:solidFill>
            <a:ln w="25400" cap="rnd">
              <a:solidFill>
                <a:srgbClr val="5B8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Topic 1</a:t>
              </a:r>
              <a:br>
                <a:rPr lang="en-US" altLang="ko-KR" sz="1200" dirty="0">
                  <a:solidFill>
                    <a:schemeClr val="tx1"/>
                  </a:solidFill>
                </a:rPr>
              </a:br>
              <a:r>
                <a:rPr lang="en-US" altLang="ko-KR" sz="900" dirty="0">
                  <a:solidFill>
                    <a:schemeClr val="tx1"/>
                  </a:solidFill>
                </a:rPr>
                <a:t>(Load Average)</a:t>
              </a:r>
              <a:endParaRPr lang="ko-KR" altLang="en-US" sz="1200" dirty="0">
                <a:solidFill>
                  <a:schemeClr val="tx1"/>
                </a:solidFill>
              </a:endParaRPr>
            </a:p>
          </p:txBody>
        </p:sp>
        <p:sp>
          <p:nvSpPr>
            <p:cNvPr id="17" name="모서리가 둥근 직사각형 16"/>
            <p:cNvSpPr/>
            <p:nvPr/>
          </p:nvSpPr>
          <p:spPr>
            <a:xfrm>
              <a:off x="5991426" y="1978256"/>
              <a:ext cx="1985202" cy="88691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718" rIns="0" bIns="25718" numCol="1" spcCol="0" rtlCol="0" fromWordArt="0" anchor="ctr" anchorCtr="0" forceAA="0" compatLnSpc="1">
              <a:prstTxWarp prst="textNoShape">
                <a:avLst/>
              </a:prstTxWarp>
              <a:noAutofit/>
            </a:bodyPr>
            <a:lstStyle/>
            <a:p>
              <a:pPr algn="ctr"/>
              <a:r>
                <a:rPr lang="en-US" altLang="ko-KR" sz="1200" dirty="0">
                  <a:solidFill>
                    <a:schemeClr val="bg1"/>
                  </a:solidFill>
                </a:rPr>
                <a:t>Timestamp, IP Address, Value1</a:t>
              </a:r>
            </a:p>
            <a:p>
              <a:pPr algn="ctr"/>
              <a:r>
                <a:rPr lang="en-US" altLang="ko-KR" sz="1200" dirty="0">
                  <a:solidFill>
                    <a:schemeClr val="bg1"/>
                  </a:solidFill>
                </a:rPr>
                <a:t>Timestamp, IP Address, Value1</a:t>
              </a:r>
            </a:p>
            <a:p>
              <a:pPr algn="ctr"/>
              <a:r>
                <a:rPr lang="en-US" altLang="ko-KR" sz="1200" dirty="0">
                  <a:solidFill>
                    <a:schemeClr val="bg1"/>
                  </a:solidFill>
                </a:rPr>
                <a:t>….</a:t>
              </a:r>
            </a:p>
          </p:txBody>
        </p:sp>
        <p:pic>
          <p:nvPicPr>
            <p:cNvPr id="73" name="그림 7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56977" y="3219039"/>
              <a:ext cx="193208" cy="193208"/>
            </a:xfrm>
            <a:prstGeom prst="rect">
              <a:avLst/>
            </a:prstGeom>
            <a:solidFill>
              <a:schemeClr val="bg1"/>
            </a:solidFill>
            <a:ln w="25400">
              <a:noFill/>
            </a:ln>
          </p:spPr>
        </p:pic>
        <p:pic>
          <p:nvPicPr>
            <p:cNvPr id="77" name="그림 7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0161" y="3219039"/>
              <a:ext cx="193208" cy="193208"/>
            </a:xfrm>
            <a:prstGeom prst="rect">
              <a:avLst/>
            </a:prstGeom>
            <a:solidFill>
              <a:schemeClr val="bg1"/>
            </a:solidFill>
            <a:ln w="25400">
              <a:noFill/>
            </a:ln>
          </p:spPr>
        </p:pic>
        <p:pic>
          <p:nvPicPr>
            <p:cNvPr id="78" name="그림 77"/>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23347" y="3219039"/>
              <a:ext cx="193208" cy="193208"/>
            </a:xfrm>
            <a:prstGeom prst="rect">
              <a:avLst/>
            </a:prstGeom>
            <a:solidFill>
              <a:schemeClr val="bg1"/>
            </a:solidFill>
            <a:ln w="25400">
              <a:noFill/>
            </a:ln>
          </p:spPr>
        </p:pic>
        <p:cxnSp>
          <p:nvCxnSpPr>
            <p:cNvPr id="48" name="직선 화살표 연결선 20"/>
            <p:cNvCxnSpPr>
              <a:stCxn id="42" idx="6"/>
              <a:endCxn id="13" idx="1"/>
            </p:cNvCxnSpPr>
            <p:nvPr/>
          </p:nvCxnSpPr>
          <p:spPr>
            <a:xfrm flipV="1">
              <a:off x="3388135" y="3513678"/>
              <a:ext cx="1731891" cy="1658644"/>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101"/>
            <p:cNvCxnSpPr>
              <a:stCxn id="42" idx="6"/>
              <a:endCxn id="93" idx="1"/>
            </p:cNvCxnSpPr>
            <p:nvPr/>
          </p:nvCxnSpPr>
          <p:spPr>
            <a:xfrm flipV="1">
              <a:off x="3388135" y="4040506"/>
              <a:ext cx="1731891" cy="1131815"/>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104"/>
            <p:cNvCxnSpPr>
              <a:stCxn id="42" idx="6"/>
              <a:endCxn id="94" idx="1"/>
            </p:cNvCxnSpPr>
            <p:nvPr/>
          </p:nvCxnSpPr>
          <p:spPr>
            <a:xfrm flipV="1">
              <a:off x="3388135" y="4567335"/>
              <a:ext cx="1731891" cy="60498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138"/>
            <p:cNvCxnSpPr>
              <a:stCxn id="42" idx="6"/>
              <a:endCxn id="138" idx="1"/>
            </p:cNvCxnSpPr>
            <p:nvPr/>
          </p:nvCxnSpPr>
          <p:spPr>
            <a:xfrm flipV="1">
              <a:off x="3388135" y="5079052"/>
              <a:ext cx="1731891" cy="93269"/>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그림 16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56642" y="4332814"/>
              <a:ext cx="189004" cy="189002"/>
            </a:xfrm>
            <a:prstGeom prst="rect">
              <a:avLst/>
            </a:prstGeom>
            <a:solidFill>
              <a:schemeClr val="bg1"/>
            </a:solidFill>
            <a:ln w="25400">
              <a:noFill/>
            </a:ln>
          </p:spPr>
        </p:pic>
        <p:pic>
          <p:nvPicPr>
            <p:cNvPr id="61" name="그림 5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71539" y="4500306"/>
              <a:ext cx="189004" cy="189002"/>
            </a:xfrm>
            <a:prstGeom prst="rect">
              <a:avLst/>
            </a:prstGeom>
            <a:solidFill>
              <a:schemeClr val="bg1"/>
            </a:solidFill>
            <a:ln w="25400">
              <a:noFill/>
            </a:ln>
          </p:spPr>
        </p:pic>
        <p:pic>
          <p:nvPicPr>
            <p:cNvPr id="62" name="그림 52"/>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33105" y="4705585"/>
              <a:ext cx="189004" cy="189002"/>
            </a:xfrm>
            <a:prstGeom prst="rect">
              <a:avLst/>
            </a:prstGeom>
            <a:solidFill>
              <a:schemeClr val="bg1"/>
            </a:solidFill>
            <a:ln w="25400">
              <a:noFill/>
            </a:ln>
          </p:spPr>
        </p:pic>
        <p:pic>
          <p:nvPicPr>
            <p:cNvPr id="63" name="그림 53"/>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51967" y="4999660"/>
              <a:ext cx="189004" cy="189002"/>
            </a:xfrm>
            <a:prstGeom prst="rect">
              <a:avLst/>
            </a:prstGeom>
            <a:solidFill>
              <a:schemeClr val="bg1"/>
            </a:solidFill>
            <a:ln w="25400">
              <a:noFill/>
            </a:ln>
          </p:spPr>
        </p:pic>
        <p:pic>
          <p:nvPicPr>
            <p:cNvPr id="65" name="Picture 20" descr="https://www.mapr.com/sites/default/files/otherpageimages/spark-streaming.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149" t="9163" r="6207" b="17466"/>
            <a:stretch/>
          </p:blipFill>
          <p:spPr bwMode="auto">
            <a:xfrm>
              <a:off x="7264989" y="3853422"/>
              <a:ext cx="715533" cy="453348"/>
            </a:xfrm>
            <a:prstGeom prst="rect">
              <a:avLst/>
            </a:prstGeom>
            <a:noFill/>
            <a:extLst>
              <a:ext uri="{909E8E84-426E-40DD-AFC4-6F175D3DCCD1}">
                <a14:hiddenFill xmlns:a14="http://schemas.microsoft.com/office/drawing/2010/main">
                  <a:solidFill>
                    <a:srgbClr val="FFFFFF"/>
                  </a:solidFill>
                </a14:hiddenFill>
              </a:ext>
            </a:extLst>
          </p:spPr>
        </p:pic>
        <p:sp>
          <p:nvSpPr>
            <p:cNvPr id="47" name="사다리꼴 46"/>
            <p:cNvSpPr/>
            <p:nvPr/>
          </p:nvSpPr>
          <p:spPr>
            <a:xfrm rot="11086930">
              <a:off x="2165593" y="2515030"/>
              <a:ext cx="1973549" cy="877192"/>
            </a:xfrm>
            <a:prstGeom prst="trapezoid">
              <a:avLst>
                <a:gd name="adj" fmla="val 89220"/>
              </a:avLst>
            </a:prstGeom>
            <a:gradFill flip="none" rotWithShape="1">
              <a:gsLst>
                <a:gs pos="0">
                  <a:schemeClr val="accent2">
                    <a:lumMod val="0"/>
                    <a:lumOff val="100000"/>
                    <a:alpha val="80000"/>
                  </a:schemeClr>
                </a:gs>
                <a:gs pos="35000">
                  <a:schemeClr val="accent2">
                    <a:lumMod val="0"/>
                    <a:lumOff val="100000"/>
                    <a:alpha val="80000"/>
                  </a:schemeClr>
                </a:gs>
                <a:gs pos="100000">
                  <a:srgbClr val="4B8AC5">
                    <a:alpha val="80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grpSp>
          <p:nvGrpSpPr>
            <p:cNvPr id="97" name="그룹 96"/>
            <p:cNvGrpSpPr/>
            <p:nvPr/>
          </p:nvGrpSpPr>
          <p:grpSpPr>
            <a:xfrm>
              <a:off x="2804607" y="3128476"/>
              <a:ext cx="583529" cy="583529"/>
              <a:chOff x="1644907" y="3979991"/>
              <a:chExt cx="974468" cy="974468"/>
            </a:xfrm>
          </p:grpSpPr>
          <p:sp>
            <p:nvSpPr>
              <p:cNvPr id="95" name="타원 94"/>
              <p:cNvSpPr/>
              <p:nvPr/>
            </p:nvSpPr>
            <p:spPr>
              <a:xfrm>
                <a:off x="1644907" y="3979991"/>
                <a:ext cx="974468" cy="974468"/>
              </a:xfrm>
              <a:prstGeom prst="ellipse">
                <a:avLst/>
              </a:prstGeom>
              <a:solidFill>
                <a:srgbClr val="4B8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96" name="Picture 2" descr="https://flume.apache.org/_static/flume-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3251" y="4120254"/>
                <a:ext cx="771774" cy="77177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모서리가 둥근 직사각형 15"/>
            <p:cNvSpPr/>
            <p:nvPr/>
          </p:nvSpPr>
          <p:spPr>
            <a:xfrm>
              <a:off x="2033996" y="2030091"/>
              <a:ext cx="2728854" cy="804878"/>
            </a:xfrm>
            <a:prstGeom prst="roundRect">
              <a:avLst/>
            </a:prstGeom>
            <a:solidFill>
              <a:srgbClr val="4B8AC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altLang="ko-KR" sz="1200" dirty="0">
                  <a:solidFill>
                    <a:schemeClr val="bg1"/>
                  </a:solidFill>
                </a:rPr>
                <a:t>Timestamp, IP Address, Value1, Value2, …</a:t>
              </a:r>
            </a:p>
            <a:p>
              <a:pPr algn="ctr"/>
              <a:r>
                <a:rPr lang="en-US" altLang="ko-KR" sz="1200" dirty="0">
                  <a:solidFill>
                    <a:schemeClr val="bg1"/>
                  </a:solidFill>
                </a:rPr>
                <a:t>Timestamp, IP Address, Value1, Value2, …</a:t>
              </a:r>
              <a:endParaRPr lang="ko-KR" altLang="en-US" sz="1200" dirty="0">
                <a:solidFill>
                  <a:schemeClr val="bg1"/>
                </a:solidFill>
              </a:endParaRPr>
            </a:p>
            <a:p>
              <a:pPr algn="ctr"/>
              <a:r>
                <a:rPr lang="en-US" altLang="ko-KR" sz="1200" dirty="0">
                  <a:solidFill>
                    <a:schemeClr val="bg1"/>
                  </a:solidFill>
                </a:rPr>
                <a:t>Timestamp, IP Address, Value1, Value2, …</a:t>
              </a:r>
            </a:p>
            <a:p>
              <a:pPr algn="ctr"/>
              <a:endParaRPr lang="en-US" altLang="ko-KR" sz="1200" dirty="0"/>
            </a:p>
            <a:p>
              <a:pPr algn="ctr"/>
              <a:r>
                <a:rPr lang="en-US" altLang="ko-KR" sz="1200" dirty="0">
                  <a:solidFill>
                    <a:schemeClr val="bg1"/>
                  </a:solidFill>
                </a:rPr>
                <a:t>…</a:t>
              </a:r>
            </a:p>
          </p:txBody>
        </p:sp>
        <p:sp>
          <p:nvSpPr>
            <p:cNvPr id="76" name="TextBox 75"/>
            <p:cNvSpPr txBox="1"/>
            <p:nvPr/>
          </p:nvSpPr>
          <p:spPr>
            <a:xfrm>
              <a:off x="5059664" y="2888941"/>
              <a:ext cx="1040086" cy="221012"/>
            </a:xfrm>
            <a:prstGeom prst="rect">
              <a:avLst/>
            </a:prstGeom>
            <a:noFill/>
          </p:spPr>
          <p:txBody>
            <a:bodyPr wrap="none" rtlCol="0">
              <a:spAutoFit/>
            </a:bodyPr>
            <a:lstStyle/>
            <a:p>
              <a:r>
                <a:rPr lang="en-US" altLang="ko-KR" sz="1200" b="1" dirty="0">
                  <a:latin typeface="HY견고딕" panose="02030600000101010101" pitchFamily="18" charset="-127"/>
                  <a:ea typeface="HY견고딕" panose="02030600000101010101" pitchFamily="18" charset="-127"/>
                </a:rPr>
                <a:t>Kafka Cluster</a:t>
              </a:r>
              <a:endParaRPr lang="ko-KR" altLang="en-US" sz="1200" b="1" dirty="0">
                <a:latin typeface="HY견고딕" panose="02030600000101010101" pitchFamily="18" charset="-127"/>
                <a:ea typeface="HY견고딕" panose="02030600000101010101" pitchFamily="18" charset="-127"/>
              </a:endParaRPr>
            </a:p>
          </p:txBody>
        </p:sp>
      </p:grpSp>
      <p:pic>
        <p:nvPicPr>
          <p:cNvPr id="64" name="그림 6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23346" y="1960774"/>
            <a:ext cx="1254859" cy="692133"/>
          </a:xfrm>
          <a:prstGeom prst="rect">
            <a:avLst/>
          </a:prstGeom>
        </p:spPr>
      </p:pic>
      <p:sp>
        <p:nvSpPr>
          <p:cNvPr id="68" name="제목 1"/>
          <p:cNvSpPr txBox="1">
            <a:spLocks/>
          </p:cNvSpPr>
          <p:nvPr/>
        </p:nvSpPr>
        <p:spPr>
          <a:xfrm>
            <a:off x="224962" y="51753"/>
            <a:ext cx="6712351" cy="87702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0070C0"/>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33881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모서리가 둥근 직사각형 19"/>
          <p:cNvSpPr/>
          <p:nvPr/>
        </p:nvSpPr>
        <p:spPr>
          <a:xfrm>
            <a:off x="3815449" y="2855322"/>
            <a:ext cx="3104496" cy="459247"/>
          </a:xfrm>
          <a:prstGeom prst="round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lnSpcReduction="10000"/>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rPr>
              <a:t>Base OS</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4" name="Rounded Rectangle 3"/>
          <p:cNvSpPr/>
          <p:nvPr/>
        </p:nvSpPr>
        <p:spPr>
          <a:xfrm>
            <a:off x="3815449" y="932755"/>
            <a:ext cx="3104496" cy="178923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44" name="모서리가 둥근 직사각형 19"/>
          <p:cNvSpPr/>
          <p:nvPr/>
        </p:nvSpPr>
        <p:spPr>
          <a:xfrm>
            <a:off x="3901753" y="2204540"/>
            <a:ext cx="2919565" cy="334434"/>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fontScale="92500" lnSpcReduction="10000"/>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grpSp>
        <p:nvGrpSpPr>
          <p:cNvPr id="45" name="그룹 44"/>
          <p:cNvGrpSpPr/>
          <p:nvPr/>
        </p:nvGrpSpPr>
        <p:grpSpPr>
          <a:xfrm>
            <a:off x="6134019" y="1224521"/>
            <a:ext cx="693416" cy="922413"/>
            <a:chOff x="2577148" y="3173075"/>
            <a:chExt cx="1658950" cy="929318"/>
          </a:xfrm>
        </p:grpSpPr>
        <p:sp>
          <p:nvSpPr>
            <p:cNvPr id="48" name="모서리가 둥근 직사각형 47"/>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52" name="TextBox 51"/>
            <p:cNvSpPr txBox="1"/>
            <p:nvPr/>
          </p:nvSpPr>
          <p:spPr>
            <a:xfrm>
              <a:off x="2641321" y="3207191"/>
              <a:ext cx="1530602" cy="365997"/>
            </a:xfrm>
            <a:prstGeom prst="rect">
              <a:avLst/>
            </a:prstGeom>
            <a:noFill/>
          </p:spPr>
          <p:txBody>
            <a:bodyPr wrap="square" rtlCol="0">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Visibility</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Center</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r>
                <a:rPr kumimoji="0" lang="en-US" altLang="ko-KR" sz="500" b="1" i="0" u="none" strike="noStrike" kern="1200" cap="none" spc="0" normalizeH="0" baseline="0" noProof="0" dirty="0">
                  <a:ln>
                    <a:noFill/>
                  </a:ln>
                  <a:solidFill>
                    <a:srgbClr val="FF0000"/>
                  </a:solidFill>
                  <a:effectLst/>
                  <a:uLnTx/>
                  <a:uFillTx/>
                  <a:latin typeface="Trebuchet MS" panose="020B0603020202020204"/>
                  <a:ea typeface="HY그래픽M" panose="02030600000101010101" pitchFamily="18" charset="-127"/>
                  <a:cs typeface="+mn-cs"/>
                </a:rPr>
                <a:t>Container</a:t>
              </a:r>
              <a:r>
                <a:rPr kumimoji="0" lang="en-US" altLang="ko-KR" sz="5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endParaRPr kumimoji="0" lang="ko-KR" altLang="en-US" sz="5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grpSp>
      <p:pic>
        <p:nvPicPr>
          <p:cNvPr id="28" name="Picture 212"/>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20868" r="20868"/>
          <a:stretch/>
        </p:blipFill>
        <p:spPr>
          <a:xfrm>
            <a:off x="1382896" y="749737"/>
            <a:ext cx="929762" cy="2394930"/>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Relation of SmartX Lab</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A77177F-D4BC-47C1-ABEC-AF5DF9643428}" type="slidenum">
              <a:rPr kumimoji="0" lang="ko-KR" altLang="en-US" sz="1100" b="0" i="0" u="none" strike="noStrike" kern="1200" cap="none" spc="0" normalizeH="0" baseline="0" noProof="0" smtClean="0">
                <a:ln>
                  <a:noFill/>
                </a:ln>
                <a:solidFill>
                  <a:srgbClr val="002060"/>
                </a:solidFill>
                <a:effectLst/>
                <a:uLnTx/>
                <a:uFillTx/>
                <a:latin typeface="Trebuchet MS" panose="020B0603020202020204"/>
                <a:ea typeface="HY그래픽M" panose="02030600000101010101" pitchFamily="18"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a:t>
            </a:fld>
            <a:endParaRPr kumimoji="0" lang="ko-KR" altLang="en-US" sz="1100" b="0" i="0" u="none" strike="noStrike" kern="1200" cap="none" spc="0" normalizeH="0" baseline="0" noProof="0">
              <a:ln>
                <a:noFill/>
              </a:ln>
              <a:solidFill>
                <a:srgbClr val="002060"/>
              </a:solidFill>
              <a:effectLst/>
              <a:uLnTx/>
              <a:uFillTx/>
              <a:latin typeface="Trebuchet MS" panose="020B0603020202020204"/>
              <a:ea typeface="HY그래픽M" panose="02030600000101010101" pitchFamily="18" charset="-127"/>
              <a:cs typeface="+mn-cs"/>
            </a:endParaRPr>
          </a:p>
        </p:txBody>
      </p:sp>
      <p:pic>
        <p:nvPicPr>
          <p:cNvPr id="29" name="Picture 2" descr="http://beta3.finance.si/pics/cache_no/notebook.14115558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658" y="2341459"/>
            <a:ext cx="1272330" cy="1027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03820" y="944549"/>
            <a:ext cx="1127752" cy="174373"/>
          </a:xfrm>
          <a:prstGeom prst="rect">
            <a:avLst/>
          </a:prstGeom>
          <a:noFill/>
        </p:spPr>
        <p:txBody>
          <a:bodyPr wrap="square" rtlCol="0">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Control Tower (</a:t>
            </a:r>
            <a:r>
              <a:rPr kumimoji="0" lang="en-US" altLang="ko-KR" sz="800" b="1" i="0" u="none" strike="noStrike" kern="1200" cap="none" spc="0" normalizeH="0" baseline="0" noProof="0" dirty="0">
                <a:ln>
                  <a:noFill/>
                </a:ln>
                <a:solidFill>
                  <a:srgbClr val="FF0000"/>
                </a:solidFill>
                <a:effectLst/>
                <a:uLnTx/>
                <a:uFillTx/>
                <a:latin typeface="Trebuchet MS" panose="020B0603020202020204"/>
                <a:ea typeface="HY그래픽M" panose="02030600000101010101" pitchFamily="18" charset="-127"/>
                <a:cs typeface="+mn-cs"/>
              </a:rPr>
              <a:t>VM</a:t>
            </a:r>
            <a:r>
              <a:rPr kumimoji="0" lang="en-US" altLang="ko-KR" sz="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p>
        </p:txBody>
      </p:sp>
      <p:grpSp>
        <p:nvGrpSpPr>
          <p:cNvPr id="40" name="그룹 39"/>
          <p:cNvGrpSpPr/>
          <p:nvPr/>
        </p:nvGrpSpPr>
        <p:grpSpPr>
          <a:xfrm>
            <a:off x="3901753" y="1224521"/>
            <a:ext cx="693416" cy="922413"/>
            <a:chOff x="2577148" y="3173075"/>
            <a:chExt cx="1658950" cy="929318"/>
          </a:xfrm>
        </p:grpSpPr>
        <p:sp>
          <p:nvSpPr>
            <p:cNvPr id="41" name="모서리가 둥근 직사각형 40"/>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43" name="TextBox 42"/>
            <p:cNvSpPr txBox="1"/>
            <p:nvPr/>
          </p:nvSpPr>
          <p:spPr>
            <a:xfrm>
              <a:off x="2591654" y="3203584"/>
              <a:ext cx="1629935" cy="365997"/>
            </a:xfrm>
            <a:prstGeom prst="rect">
              <a:avLst/>
            </a:prstGeom>
            <a:noFill/>
          </p:spPr>
          <p:txBody>
            <a:bodyPr wrap="square" rtlCol="0">
              <a:normAutofit fontScale="40000" lnSpcReduction="20000"/>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Orchestration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Center</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r>
                <a:rPr kumimoji="0" lang="en-US" altLang="ko-KR" sz="1200" b="0" i="0" u="none" strike="noStrike" kern="1200" cap="none" spc="0" normalizeH="0" baseline="0" noProof="0" dirty="0">
                  <a:ln>
                    <a:noFill/>
                  </a:ln>
                  <a:solidFill>
                    <a:srgbClr val="FF0000"/>
                  </a:solidFill>
                  <a:effectLst/>
                  <a:uLnTx/>
                  <a:uFillTx/>
                  <a:latin typeface="Trebuchet MS" panose="020B0603020202020204"/>
                  <a:ea typeface="HY그래픽M" panose="02030600000101010101" pitchFamily="18" charset="-127"/>
                  <a:cs typeface="+mn-cs"/>
                </a:rPr>
                <a:t>Container</a:t>
              </a:r>
              <a:r>
                <a:rPr kumimoji="0" lang="en-US" altLang="ko-KR" sz="12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endParaRPr kumimoji="0" lang="ko-KR" altLang="en-US" sz="18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grpSp>
      <p:grpSp>
        <p:nvGrpSpPr>
          <p:cNvPr id="55" name="그룹 54"/>
          <p:cNvGrpSpPr/>
          <p:nvPr/>
        </p:nvGrpSpPr>
        <p:grpSpPr>
          <a:xfrm>
            <a:off x="5381230" y="1225273"/>
            <a:ext cx="693416" cy="922413"/>
            <a:chOff x="2577148" y="3173075"/>
            <a:chExt cx="1658950" cy="929318"/>
          </a:xfrm>
        </p:grpSpPr>
        <p:sp>
          <p:nvSpPr>
            <p:cNvPr id="56" name="모서리가 둥근 직사각형 55"/>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57" name="TextBox 56"/>
            <p:cNvSpPr txBox="1"/>
            <p:nvPr/>
          </p:nvSpPr>
          <p:spPr>
            <a:xfrm>
              <a:off x="2679532" y="3201990"/>
              <a:ext cx="1454180" cy="365997"/>
            </a:xfrm>
            <a:prstGeom prst="rect">
              <a:avLst/>
            </a:prstGeom>
            <a:noFill/>
          </p:spPr>
          <p:txBody>
            <a:bodyPr wrap="square" rtlCol="0">
              <a:normAutofit fontScale="40000" lnSpcReduction="20000"/>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Intelligence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Center</a:t>
              </a:r>
              <a:b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br>
              <a:r>
                <a:rPr kumimoji="0" lang="en-US" altLang="ko-KR" sz="12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r>
                <a:rPr kumimoji="0" lang="en-US" altLang="ko-KR" sz="1200" b="0" i="0" u="none" strike="noStrike" kern="1200" cap="none" spc="0" normalizeH="0" baseline="0" noProof="0" dirty="0">
                  <a:ln>
                    <a:noFill/>
                  </a:ln>
                  <a:solidFill>
                    <a:srgbClr val="FF0000"/>
                  </a:solidFill>
                  <a:effectLst/>
                  <a:uLnTx/>
                  <a:uFillTx/>
                  <a:latin typeface="Trebuchet MS" panose="020B0603020202020204"/>
                  <a:ea typeface="HY그래픽M" panose="02030600000101010101" pitchFamily="18" charset="-127"/>
                  <a:cs typeface="+mn-cs"/>
                </a:rPr>
                <a:t>Container</a:t>
              </a:r>
              <a:r>
                <a:rPr kumimoji="0" lang="en-US" altLang="ko-KR" sz="12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endParaRPr kumimoji="0" lang="ko-KR" altLang="en-US"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grpSp>
      <p:grpSp>
        <p:nvGrpSpPr>
          <p:cNvPr id="58" name="그룹 57"/>
          <p:cNvGrpSpPr/>
          <p:nvPr/>
        </p:nvGrpSpPr>
        <p:grpSpPr>
          <a:xfrm>
            <a:off x="4642277" y="1225970"/>
            <a:ext cx="693416" cy="922413"/>
            <a:chOff x="2577148" y="3173075"/>
            <a:chExt cx="1658950" cy="929318"/>
          </a:xfrm>
        </p:grpSpPr>
        <p:sp>
          <p:nvSpPr>
            <p:cNvPr id="59" name="모서리가 둥근 직사각형 58"/>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60" name="TextBox 59"/>
            <p:cNvSpPr txBox="1"/>
            <p:nvPr/>
          </p:nvSpPr>
          <p:spPr>
            <a:xfrm>
              <a:off x="2668610" y="3200515"/>
              <a:ext cx="1476022" cy="365997"/>
            </a:xfrm>
            <a:prstGeom prst="rect">
              <a:avLst/>
            </a:prstGeom>
            <a:noFill/>
          </p:spPr>
          <p:txBody>
            <a:bodyPr wrap="square" rtlCol="0">
              <a:normAutofit fontScale="40000" lnSpcReduction="20000"/>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Provisioning</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Center</a:t>
              </a:r>
              <a:br>
                <a:rPr kumimoji="0" lang="en-US" altLang="ko-KR"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br>
              <a:r>
                <a:rPr kumimoji="0" lang="en-US" altLang="ko-KR" sz="12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r>
                <a:rPr kumimoji="0" lang="en-US" altLang="ko-KR" sz="1200" b="0" i="0" u="none" strike="noStrike" kern="1200" cap="none" spc="0" normalizeH="0" baseline="0" noProof="0" dirty="0">
                  <a:ln>
                    <a:noFill/>
                  </a:ln>
                  <a:solidFill>
                    <a:srgbClr val="FF0000"/>
                  </a:solidFill>
                  <a:effectLst/>
                  <a:uLnTx/>
                  <a:uFillTx/>
                  <a:latin typeface="Trebuchet MS" panose="020B0603020202020204"/>
                  <a:ea typeface="HY그래픽M" panose="02030600000101010101" pitchFamily="18" charset="-127"/>
                  <a:cs typeface="+mn-cs"/>
                </a:rPr>
                <a:t>Container</a:t>
              </a:r>
              <a:r>
                <a:rPr kumimoji="0" lang="en-US" altLang="ko-KR" sz="12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a:t>
              </a:r>
              <a:endParaRPr kumimoji="0" lang="ko-KR" altLang="en-US" sz="1600" b="0"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grpSp>
      <p:pic>
        <p:nvPicPr>
          <p:cNvPr id="68" name="그림 67"/>
          <p:cNvPicPr>
            <a:picLocks noChangeAspect="1"/>
          </p:cNvPicPr>
          <p:nvPr/>
        </p:nvPicPr>
        <p:blipFill rotWithShape="1">
          <a:blip r:embed="rId5" cstate="print">
            <a:extLst>
              <a:ext uri="{28A0092B-C50C-407E-A947-70E740481C1C}">
                <a14:useLocalDpi xmlns:a14="http://schemas.microsoft.com/office/drawing/2010/main" val="0"/>
              </a:ext>
            </a:extLst>
          </a:blip>
          <a:srcRect b="18557"/>
          <a:stretch/>
        </p:blipFill>
        <p:spPr>
          <a:xfrm>
            <a:off x="4857333" y="2214876"/>
            <a:ext cx="956887" cy="264021"/>
          </a:xfrm>
          <a:prstGeom prst="rect">
            <a:avLst/>
          </a:prstGeom>
        </p:spPr>
      </p:pic>
      <p:grpSp>
        <p:nvGrpSpPr>
          <p:cNvPr id="15" name="그룹 14"/>
          <p:cNvGrpSpPr/>
          <p:nvPr/>
        </p:nvGrpSpPr>
        <p:grpSpPr>
          <a:xfrm>
            <a:off x="5292618" y="3051588"/>
            <a:ext cx="204935" cy="206833"/>
            <a:chOff x="4523386" y="5790500"/>
            <a:chExt cx="434064" cy="438083"/>
          </a:xfrm>
        </p:grpSpPr>
        <p:sp>
          <p:nvSpPr>
            <p:cNvPr id="13" name="타원 12"/>
            <p:cNvSpPr/>
            <p:nvPr/>
          </p:nvSpPr>
          <p:spPr>
            <a:xfrm>
              <a:off x="4542123" y="5810286"/>
              <a:ext cx="396590" cy="3965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pic>
          <p:nvPicPr>
            <p:cNvPr id="73" name="그림 73"/>
            <p:cNvPicPr>
              <a:picLocks noChangeAspect="1"/>
            </p:cNvPicPr>
            <p:nvPr/>
          </p:nvPicPr>
          <p:blipFill>
            <a:blip r:embed="rId6"/>
            <a:stretch>
              <a:fillRect/>
            </a:stretch>
          </p:blipFill>
          <p:spPr>
            <a:xfrm>
              <a:off x="4523386" y="5790500"/>
              <a:ext cx="434064" cy="438083"/>
            </a:xfrm>
            <a:prstGeom prst="rect">
              <a:avLst/>
            </a:prstGeom>
          </p:spPr>
        </p:pic>
      </p:grpSp>
      <p:pic>
        <p:nvPicPr>
          <p:cNvPr id="76"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t="17213"/>
          <a:stretch/>
        </p:blipFill>
        <p:spPr>
          <a:xfrm>
            <a:off x="6278865" y="1666306"/>
            <a:ext cx="430512" cy="233856"/>
          </a:xfrm>
          <a:prstGeom prst="rect">
            <a:avLst/>
          </a:prstGeom>
        </p:spPr>
      </p:pic>
      <p:pic>
        <p:nvPicPr>
          <p:cNvPr id="77" name="Picture 2" descr="http://4.bp.blogspot.com/-omN-C0XBL28/Ve-YMbDj8bI/AAAAAAAACAU/crFTcU_Fg58/s1600/nodejs-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3745" y="1910055"/>
            <a:ext cx="369276" cy="184639"/>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3866120" y="1139596"/>
            <a:ext cx="2241074" cy="103877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pic>
        <p:nvPicPr>
          <p:cNvPr id="33" name="그림 3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818988" y="4078972"/>
            <a:ext cx="1493670" cy="982016"/>
          </a:xfrm>
          <a:prstGeom prst="rect">
            <a:avLst/>
          </a:prstGeom>
        </p:spPr>
      </p:pic>
      <p:sp>
        <p:nvSpPr>
          <p:cNvPr id="35" name="직사각형 34"/>
          <p:cNvSpPr/>
          <p:nvPr/>
        </p:nvSpPr>
        <p:spPr>
          <a:xfrm flipV="1">
            <a:off x="556468" y="529206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6" name="TextBox 35"/>
          <p:cNvSpPr txBox="1"/>
          <p:nvPr/>
        </p:nvSpPr>
        <p:spPr>
          <a:xfrm>
            <a:off x="306643" y="1835851"/>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Tower Lab</a:t>
            </a:r>
          </a:p>
        </p:txBody>
      </p:sp>
      <p:sp>
        <p:nvSpPr>
          <p:cNvPr id="37" name="TextBox 36"/>
          <p:cNvSpPr txBox="1"/>
          <p:nvPr/>
        </p:nvSpPr>
        <p:spPr>
          <a:xfrm>
            <a:off x="371503" y="3658284"/>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pic>
        <p:nvPicPr>
          <p:cNvPr id="8" name="그림 7"/>
          <p:cNvPicPr>
            <a:picLocks noChangeAspect="1"/>
          </p:cNvPicPr>
          <p:nvPr/>
        </p:nvPicPr>
        <p:blipFill>
          <a:blip r:embed="rId10"/>
          <a:stretch>
            <a:fillRect/>
          </a:stretch>
        </p:blipFill>
        <p:spPr>
          <a:xfrm>
            <a:off x="717803" y="5699659"/>
            <a:ext cx="2042337" cy="1158340"/>
          </a:xfrm>
          <a:prstGeom prst="rect">
            <a:avLst/>
          </a:prstGeom>
        </p:spPr>
      </p:pic>
      <p:sp>
        <p:nvSpPr>
          <p:cNvPr id="39" name="TextBox 38"/>
          <p:cNvSpPr txBox="1"/>
          <p:nvPr/>
        </p:nvSpPr>
        <p:spPr>
          <a:xfrm>
            <a:off x="544652" y="5396249"/>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prstClr val="black"/>
                </a:solidFill>
                <a:effectLst/>
                <a:uLnTx/>
                <a:uFillTx/>
                <a:latin typeface="Trebuchet MS" panose="020B0603020202020204"/>
                <a:ea typeface="HY그래픽M" panose="02030600000101010101" pitchFamily="18" charset="-127"/>
                <a:cs typeface="+mn-cs"/>
              </a:rPr>
              <a:t>InterConnect</a:t>
            </a: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 Lab</a:t>
            </a:r>
          </a:p>
        </p:txBody>
      </p:sp>
      <p:sp>
        <p:nvSpPr>
          <p:cNvPr id="47" name="모서리가 둥근 직사각형 46"/>
          <p:cNvSpPr/>
          <p:nvPr/>
        </p:nvSpPr>
        <p:spPr>
          <a:xfrm>
            <a:off x="4763834" y="5034375"/>
            <a:ext cx="372120" cy="1676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rPr>
              <a:t>em1</a:t>
            </a:r>
            <a:endParaRPr kumimoji="0" lang="ko-KR" altLang="en-US" sz="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49" name="모서리가 둥근 직사각형 48"/>
          <p:cNvSpPr/>
          <p:nvPr/>
        </p:nvSpPr>
        <p:spPr>
          <a:xfrm>
            <a:off x="4761110" y="4551192"/>
            <a:ext cx="372120" cy="167601"/>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rPr>
              <a:t>br0</a:t>
            </a:r>
            <a:endParaRPr kumimoji="0" lang="ko-KR" altLang="en-US" sz="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grpSp>
        <p:nvGrpSpPr>
          <p:cNvPr id="50" name="그룹 49"/>
          <p:cNvGrpSpPr/>
          <p:nvPr/>
        </p:nvGrpSpPr>
        <p:grpSpPr>
          <a:xfrm>
            <a:off x="3673679" y="3545157"/>
            <a:ext cx="438649" cy="312619"/>
            <a:chOff x="1618390" y="1838347"/>
            <a:chExt cx="1018300" cy="725729"/>
          </a:xfrm>
        </p:grpSpPr>
        <p:pic>
          <p:nvPicPr>
            <p:cNvPr id="51" name="그림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53" name="모서리가 둥근 직사각형 52"/>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rPr>
                <a:t>VM</a:t>
              </a:r>
              <a:endParaRPr kumimoji="0" lang="ko-KR" altLang="en-US" sz="6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grpSp>
      <p:cxnSp>
        <p:nvCxnSpPr>
          <p:cNvPr id="64" name="직선 연결선 63"/>
          <p:cNvCxnSpPr>
            <a:endCxn id="49" idx="2"/>
          </p:cNvCxnSpPr>
          <p:nvPr/>
        </p:nvCxnSpPr>
        <p:spPr>
          <a:xfrm flipV="1">
            <a:off x="4944221" y="4718793"/>
            <a:ext cx="2948" cy="315582"/>
          </a:xfrm>
          <a:prstGeom prst="line">
            <a:avLst/>
          </a:prstGeom>
          <a:ln w="22225" cap="sq">
            <a:solidFill>
              <a:schemeClr val="tx2">
                <a:lumMod val="75000"/>
              </a:schemeClr>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65" name="꺾인 연결선 64"/>
          <p:cNvCxnSpPr>
            <a:stCxn id="49" idx="1"/>
            <a:endCxn id="70" idx="2"/>
          </p:cNvCxnSpPr>
          <p:nvPr/>
        </p:nvCxnSpPr>
        <p:spPr>
          <a:xfrm rot="10800000">
            <a:off x="3919282" y="4215566"/>
            <a:ext cx="841828" cy="41942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꺾인 연결선 65"/>
          <p:cNvCxnSpPr>
            <a:stCxn id="49" idx="3"/>
            <a:endCxn id="95" idx="1"/>
          </p:cNvCxnSpPr>
          <p:nvPr/>
        </p:nvCxnSpPr>
        <p:spPr>
          <a:xfrm flipV="1">
            <a:off x="5133230" y="4201082"/>
            <a:ext cx="750308" cy="433911"/>
          </a:xfrm>
          <a:prstGeom prst="bentConnector3">
            <a:avLst>
              <a:gd name="adj1" fmla="val 50000"/>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69" name="그림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92618" y="4699949"/>
            <a:ext cx="485981" cy="315572"/>
          </a:xfrm>
          <a:prstGeom prst="rect">
            <a:avLst/>
          </a:prstGeom>
        </p:spPr>
      </p:pic>
      <p:sp>
        <p:nvSpPr>
          <p:cNvPr id="70" name="모서리가 둥근 직사각형 69"/>
          <p:cNvSpPr/>
          <p:nvPr/>
        </p:nvSpPr>
        <p:spPr>
          <a:xfrm>
            <a:off x="3796993" y="4045870"/>
            <a:ext cx="244577" cy="169695"/>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rPr>
              <a:t>Tap1</a:t>
            </a:r>
            <a:endParaRPr kumimoji="0" lang="ko-KR" altLang="en-US" sz="500" b="0" i="0" u="none" strike="noStrike" kern="1200" cap="none" spc="0" normalizeH="0" baseline="0" noProof="0" dirty="0">
              <a:ln>
                <a:noFill/>
              </a:ln>
              <a:solidFill>
                <a:prstClr val="white"/>
              </a:solidFill>
              <a:effectLst/>
              <a:uLnTx/>
              <a:uFillTx/>
              <a:latin typeface="Trebuchet MS" panose="020B0603020202020204"/>
              <a:ea typeface="HY그래픽M" panose="02030600000101010101" pitchFamily="18" charset="-127"/>
              <a:cs typeface="+mn-cs"/>
            </a:endParaRPr>
          </a:p>
        </p:txBody>
      </p:sp>
      <p:cxnSp>
        <p:nvCxnSpPr>
          <p:cNvPr id="71" name="직선 화살표 연결선 70"/>
          <p:cNvCxnSpPr>
            <a:stCxn id="70" idx="0"/>
            <a:endCxn id="53" idx="2"/>
          </p:cNvCxnSpPr>
          <p:nvPr/>
        </p:nvCxnSpPr>
        <p:spPr>
          <a:xfrm flipH="1" flipV="1">
            <a:off x="3915382" y="3857776"/>
            <a:ext cx="3900" cy="188094"/>
          </a:xfrm>
          <a:prstGeom prst="straightConnector1">
            <a:avLst/>
          </a:prstGeom>
          <a:ln w="12700">
            <a:solidFill>
              <a:schemeClr val="tx2">
                <a:lumMod val="75000"/>
              </a:schemeClr>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245060" y="6631268"/>
            <a:ext cx="1473596" cy="210177"/>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9" name="Picture 2" descr="http://blog.hypriot.com/images/logo_t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97052" y="6614113"/>
            <a:ext cx="353252" cy="2444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692597" y="6623918"/>
            <a:ext cx="907909" cy="24622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Trebuchet MS" panose="020B0603020202020204"/>
                <a:ea typeface="맑은 고딕" panose="020B0503020000020004" pitchFamily="50" charset="-127"/>
                <a:cs typeface="+mn-cs"/>
              </a:rPr>
              <a:t>Hypriot OS</a:t>
            </a:r>
            <a:endParaRPr kumimoji="0" lang="ko-KR" altLang="en-US" sz="1000" b="1" i="0" u="none" strike="noStrike" kern="1200" cap="none" spc="0" normalizeH="0" baseline="0" noProof="0" dirty="0">
              <a:ln>
                <a:noFill/>
              </a:ln>
              <a:solidFill>
                <a:prstClr val="white"/>
              </a:solidFill>
              <a:effectLst/>
              <a:uLnTx/>
              <a:uFillTx/>
              <a:latin typeface="Trebuchet MS" panose="020B0603020202020204"/>
              <a:ea typeface="맑은 고딕" panose="020B0503020000020004" pitchFamily="50" charset="-127"/>
              <a:cs typeface="+mn-cs"/>
            </a:endParaRPr>
          </a:p>
        </p:txBody>
      </p:sp>
      <p:grpSp>
        <p:nvGrpSpPr>
          <p:cNvPr id="81" name="그룹 80"/>
          <p:cNvGrpSpPr/>
          <p:nvPr/>
        </p:nvGrpSpPr>
        <p:grpSpPr>
          <a:xfrm>
            <a:off x="4926052" y="6372677"/>
            <a:ext cx="788945" cy="220135"/>
            <a:chOff x="1488893" y="4552574"/>
            <a:chExt cx="1552994" cy="433323"/>
          </a:xfrm>
        </p:grpSpPr>
        <p:sp>
          <p:nvSpPr>
            <p:cNvPr id="82" name="직사각형 81"/>
            <p:cNvSpPr/>
            <p:nvPr/>
          </p:nvSpPr>
          <p:spPr>
            <a:xfrm>
              <a:off x="1488893" y="4552574"/>
              <a:ext cx="1552994"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83" name="그림 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22486" y="4589529"/>
              <a:ext cx="1410870" cy="362510"/>
            </a:xfrm>
            <a:prstGeom prst="rect">
              <a:avLst/>
            </a:prstGeom>
          </p:spPr>
        </p:pic>
      </p:grpSp>
      <p:sp>
        <p:nvSpPr>
          <p:cNvPr id="88" name="오른쪽 화살표 87"/>
          <p:cNvSpPr/>
          <p:nvPr/>
        </p:nvSpPr>
        <p:spPr>
          <a:xfrm rot="16200000">
            <a:off x="4232967" y="6305136"/>
            <a:ext cx="327894" cy="342866"/>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122" name="직사각형 121"/>
          <p:cNvSpPr/>
          <p:nvPr/>
        </p:nvSpPr>
        <p:spPr>
          <a:xfrm flipV="1">
            <a:off x="556468" y="3426440"/>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17" name="굽은 화살표 16"/>
          <p:cNvSpPr/>
          <p:nvPr/>
        </p:nvSpPr>
        <p:spPr>
          <a:xfrm rot="16200000" flipV="1">
            <a:off x="3584279" y="2757900"/>
            <a:ext cx="4354557" cy="2631710"/>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95" name="모서리가 둥근 직사각형 94"/>
          <p:cNvSpPr/>
          <p:nvPr/>
        </p:nvSpPr>
        <p:spPr>
          <a:xfrm>
            <a:off x="5883538" y="3687196"/>
            <a:ext cx="1238279" cy="1027772"/>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4"/>
              </a:gs>
            </a:gsLst>
            <a:path path="circle">
              <a:fillToRect l="50000" t="-80000" r="50000" b="180000"/>
            </a:path>
            <a:tileRect/>
          </a:gra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3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grpSp>
        <p:nvGrpSpPr>
          <p:cNvPr id="98" name="그룹 97"/>
          <p:cNvGrpSpPr/>
          <p:nvPr/>
        </p:nvGrpSpPr>
        <p:grpSpPr>
          <a:xfrm>
            <a:off x="6109115" y="3838008"/>
            <a:ext cx="431599" cy="781415"/>
            <a:chOff x="2184127" y="2620971"/>
            <a:chExt cx="972026" cy="1759865"/>
          </a:xfrm>
        </p:grpSpPr>
        <p:sp>
          <p:nvSpPr>
            <p:cNvPr id="99" name="정육면체 98"/>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100" name="그림 9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01" name="Picture 6" descr="http://blog.docker.com/wp-content/uploads/2013/08/KuDr42X_ITXghJhSInDZekNEF0jLt3NeVxtRye3tqco.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grpSp>
        <p:nvGrpSpPr>
          <p:cNvPr id="102" name="그룹 101"/>
          <p:cNvGrpSpPr/>
          <p:nvPr/>
        </p:nvGrpSpPr>
        <p:grpSpPr>
          <a:xfrm>
            <a:off x="6255524" y="3864931"/>
            <a:ext cx="431599" cy="781415"/>
            <a:chOff x="2184127" y="2620971"/>
            <a:chExt cx="972026" cy="1759865"/>
          </a:xfrm>
        </p:grpSpPr>
        <p:sp>
          <p:nvSpPr>
            <p:cNvPr id="103" name="정육면체 102"/>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104" name="그림 10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05" name="Picture 6" descr="http://blog.docker.com/wp-content/uploads/2013/08/KuDr42X_ITXghJhSInDZekNEF0jLt3NeVxtRye3tqco.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106" name="TextBox 105"/>
          <p:cNvSpPr txBox="1"/>
          <p:nvPr/>
        </p:nvSpPr>
        <p:spPr>
          <a:xfrm>
            <a:off x="5788639" y="3441627"/>
            <a:ext cx="1410964" cy="24622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Kafka broker cluster</a:t>
            </a:r>
            <a:endParaRPr kumimoji="0" lang="ko-KR" altLang="en-US" sz="10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grpSp>
        <p:nvGrpSpPr>
          <p:cNvPr id="112" name="그룹 111"/>
          <p:cNvGrpSpPr/>
          <p:nvPr/>
        </p:nvGrpSpPr>
        <p:grpSpPr>
          <a:xfrm>
            <a:off x="6404744" y="3896053"/>
            <a:ext cx="431599" cy="781415"/>
            <a:chOff x="2184127" y="2620971"/>
            <a:chExt cx="972026" cy="1759865"/>
          </a:xfrm>
        </p:grpSpPr>
        <p:sp>
          <p:nvSpPr>
            <p:cNvPr id="113" name="정육면체 112"/>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114" name="그림 1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15" name="Picture 6" descr="http://blog.docker.com/wp-content/uploads/2013/08/KuDr42X_ITXghJhSInDZekNEF0jLt3NeVxtRye3tqco.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120" name="직사각형 119"/>
          <p:cNvSpPr/>
          <p:nvPr/>
        </p:nvSpPr>
        <p:spPr>
          <a:xfrm>
            <a:off x="5837322" y="4776843"/>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121" name="그림 1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24227" y="4826536"/>
            <a:ext cx="1111648" cy="285628"/>
          </a:xfrm>
          <a:prstGeom prst="rect">
            <a:avLst/>
          </a:prstGeom>
        </p:spPr>
      </p:pic>
      <p:sp>
        <p:nvSpPr>
          <p:cNvPr id="86" name="직사각형 103"/>
          <p:cNvSpPr/>
          <p:nvPr/>
        </p:nvSpPr>
        <p:spPr>
          <a:xfrm>
            <a:off x="4248220" y="5438376"/>
            <a:ext cx="291502" cy="89403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87" name="Picture 2" descr="Net-SNMP"/>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66300" y="5839277"/>
            <a:ext cx="260633" cy="5814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그룹 88"/>
          <p:cNvGrpSpPr/>
          <p:nvPr/>
        </p:nvGrpSpPr>
        <p:grpSpPr>
          <a:xfrm>
            <a:off x="4948399" y="5401612"/>
            <a:ext cx="496185" cy="894039"/>
            <a:chOff x="1302642" y="2620971"/>
            <a:chExt cx="976711" cy="1759865"/>
          </a:xfrm>
        </p:grpSpPr>
        <p:sp>
          <p:nvSpPr>
            <p:cNvPr id="90" name="정육면체 89"/>
            <p:cNvSpPr/>
            <p:nvPr/>
          </p:nvSpPr>
          <p:spPr>
            <a:xfrm>
              <a:off x="14624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91" name="Picture 2" descr="https://flume.apache.org/_static/flume-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475656" y="3311118"/>
              <a:ext cx="525444" cy="526158"/>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92" name="Picture 6" descr="http://blog.docker.com/wp-content/uploads/2013/08/KuDr42X_ITXghJhSInDZekNEF0jLt3NeVxtRye3tqc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6114" t="9275" r="56524" b="11260"/>
            <a:stretch/>
          </p:blipFill>
          <p:spPr bwMode="auto">
            <a:xfrm>
              <a:off x="1302642" y="2692584"/>
              <a:ext cx="490538" cy="366713"/>
            </a:xfrm>
            <a:prstGeom prst="rect">
              <a:avLst/>
            </a:prstGeom>
            <a:noFill/>
            <a:ln w="12700">
              <a:noFill/>
            </a:ln>
            <a:extLst/>
          </p:spPr>
        </p:pic>
      </p:grpSp>
    </p:spTree>
    <p:extLst>
      <p:ext uri="{BB962C8B-B14F-4D97-AF65-F5344CB8AC3E}">
        <p14:creationId xmlns:p14="http://schemas.microsoft.com/office/powerpoint/2010/main" val="261099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idx="1"/>
          </p:nvPr>
        </p:nvPicPr>
        <p:blipFill>
          <a:blip r:embed="rId3"/>
          <a:stretch>
            <a:fillRect/>
          </a:stretch>
        </p:blipFill>
        <p:spPr>
          <a:xfrm>
            <a:off x="319092" y="2121778"/>
            <a:ext cx="6539592" cy="3581522"/>
          </a:xfrm>
          <a:prstGeom prst="rect">
            <a:avLst/>
          </a:prstGeom>
        </p:spPr>
      </p:pic>
      <p:sp>
        <p:nvSpPr>
          <p:cNvPr id="5" name="제목 1"/>
          <p:cNvSpPr txBox="1">
            <a:spLocks noGrp="1"/>
          </p:cNvSpPr>
          <p:nvPr>
            <p:ph type="title"/>
          </p:nvPr>
        </p:nvSpPr>
        <p:spPr>
          <a:xfrm>
            <a:off x="508001" y="857250"/>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000" dirty="0">
                <a:solidFill>
                  <a:srgbClr val="0070C0"/>
                </a:solidFill>
              </a:rPr>
              <a:t>SNMP</a:t>
            </a:r>
            <a:endParaRPr lang="ko-KR" altLang="en-US" sz="3000" dirty="0">
              <a:solidFill>
                <a:srgbClr val="0070C0"/>
              </a:solidFill>
            </a:endParaRPr>
          </a:p>
        </p:txBody>
      </p:sp>
      <p:sp>
        <p:nvSpPr>
          <p:cNvPr id="7" name="슬라이드 번호 개체 틀 6"/>
          <p:cNvSpPr>
            <a:spLocks noGrp="1"/>
          </p:cNvSpPr>
          <p:nvPr>
            <p:ph type="sldNum" sz="quarter" idx="12"/>
          </p:nvPr>
        </p:nvSpPr>
        <p:spPr/>
        <p:txBody>
          <a:bodyPr/>
          <a:lstStyle/>
          <a:p>
            <a:fld id="{7F40E447-5FD3-4621-8CF9-CF60F694702E}" type="slidenum">
              <a:rPr lang="ko-KR" altLang="en-US" smtClean="0"/>
              <a:t>7</a:t>
            </a:fld>
            <a:endParaRPr lang="ko-KR" altLang="en-US"/>
          </a:p>
        </p:txBody>
      </p:sp>
      <p:sp>
        <p:nvSpPr>
          <p:cNvPr id="8"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4027395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noGrp="1"/>
          </p:cNvSpPr>
          <p:nvPr>
            <p:ph type="title"/>
          </p:nvPr>
        </p:nvSpPr>
        <p:spPr>
          <a:xfrm>
            <a:off x="508001" y="857250"/>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000" dirty="0">
                <a:solidFill>
                  <a:srgbClr val="0070C0"/>
                </a:solidFill>
              </a:rPr>
              <a:t>Net-SNMP</a:t>
            </a:r>
            <a:endParaRPr lang="ko-KR" altLang="en-US" sz="3000" dirty="0">
              <a:solidFill>
                <a:srgbClr val="0070C0"/>
              </a:solidFill>
            </a:endParaRPr>
          </a:p>
        </p:txBody>
      </p:sp>
      <p:pic>
        <p:nvPicPr>
          <p:cNvPr id="3" name="내용 개체 틀 2"/>
          <p:cNvPicPr>
            <a:picLocks noGrp="1" noChangeAspect="1"/>
          </p:cNvPicPr>
          <p:nvPr>
            <p:ph idx="1"/>
          </p:nvPr>
        </p:nvPicPr>
        <p:blipFill>
          <a:blip r:embed="rId2"/>
          <a:stretch>
            <a:fillRect/>
          </a:stretch>
        </p:blipFill>
        <p:spPr>
          <a:xfrm>
            <a:off x="508268" y="2644157"/>
            <a:ext cx="6447234" cy="2301056"/>
          </a:xfrm>
          <a:prstGeom prst="rect">
            <a:avLst/>
          </a:prstGeom>
        </p:spPr>
      </p:pic>
      <p:sp>
        <p:nvSpPr>
          <p:cNvPr id="4" name="슬라이드 번호 개체 틀 3"/>
          <p:cNvSpPr>
            <a:spLocks noGrp="1"/>
          </p:cNvSpPr>
          <p:nvPr>
            <p:ph type="sldNum" sz="quarter" idx="12"/>
          </p:nvPr>
        </p:nvSpPr>
        <p:spPr/>
        <p:txBody>
          <a:bodyPr/>
          <a:lstStyle/>
          <a:p>
            <a:fld id="{7F40E447-5FD3-4621-8CF9-CF60F694702E}" type="slidenum">
              <a:rPr lang="ko-KR" altLang="en-US" smtClean="0"/>
              <a:t>8</a:t>
            </a:fld>
            <a:endParaRPr lang="ko-KR" altLang="en-US"/>
          </a:p>
        </p:txBody>
      </p:sp>
      <p:pic>
        <p:nvPicPr>
          <p:cNvPr id="7" name="Picture 2" descr="https://upload.wikimedia.org/wikipedia/commons/a/ab/Logonetsnmp.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5035" y="1312069"/>
            <a:ext cx="1785938" cy="535781"/>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286524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noGrp="1"/>
          </p:cNvSpPr>
          <p:nvPr>
            <p:ph type="title"/>
          </p:nvPr>
        </p:nvSpPr>
        <p:spPr>
          <a:xfrm>
            <a:off x="508001" y="857250"/>
            <a:ext cx="6447501" cy="990600"/>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000" dirty="0">
                <a:solidFill>
                  <a:srgbClr val="0070C0"/>
                </a:solidFill>
              </a:rPr>
              <a:t>Flume</a:t>
            </a:r>
            <a:endParaRPr lang="ko-KR" altLang="en-US" sz="3000" dirty="0">
              <a:solidFill>
                <a:srgbClr val="0070C0"/>
              </a:solidFill>
            </a:endParaRPr>
          </a:p>
        </p:txBody>
      </p:sp>
      <p:pic>
        <p:nvPicPr>
          <p:cNvPr id="6" name="내용 개체 틀 5"/>
          <p:cNvPicPr>
            <a:picLocks noGrp="1" noChangeAspect="1"/>
          </p:cNvPicPr>
          <p:nvPr>
            <p:ph idx="1"/>
          </p:nvPr>
        </p:nvPicPr>
        <p:blipFill>
          <a:blip r:embed="rId2"/>
          <a:stretch>
            <a:fillRect/>
          </a:stretch>
        </p:blipFill>
        <p:spPr>
          <a:xfrm>
            <a:off x="338145" y="2243138"/>
            <a:ext cx="6748197" cy="3360493"/>
          </a:xfrm>
          <a:prstGeom prst="rect">
            <a:avLst/>
          </a:prstGeom>
        </p:spPr>
      </p:pic>
      <p:sp>
        <p:nvSpPr>
          <p:cNvPr id="8" name="슬라이드 번호 개체 틀 7"/>
          <p:cNvSpPr>
            <a:spLocks noGrp="1"/>
          </p:cNvSpPr>
          <p:nvPr>
            <p:ph type="sldNum" sz="quarter" idx="12"/>
          </p:nvPr>
        </p:nvSpPr>
        <p:spPr/>
        <p:txBody>
          <a:bodyPr/>
          <a:lstStyle/>
          <a:p>
            <a:fld id="{7F40E447-5FD3-4621-8CF9-CF60F694702E}" type="slidenum">
              <a:rPr lang="ko-KR" altLang="en-US" smtClean="0"/>
              <a:t>9</a:t>
            </a:fld>
            <a:endParaRPr lang="ko-KR" altLang="en-US"/>
          </a:p>
        </p:txBody>
      </p:sp>
      <p:pic>
        <p:nvPicPr>
          <p:cNvPr id="4" name="Picture 6" descr="https://flume.apache.org/_static/flum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945" y="857250"/>
            <a:ext cx="1247156" cy="1247158"/>
          </a:xfrm>
          <a:prstGeom prst="rect">
            <a:avLst/>
          </a:prstGeom>
          <a:noFill/>
          <a:extLst>
            <a:ext uri="{909E8E84-426E-40DD-AFC4-6F175D3DCCD1}">
              <a14:hiddenFill xmlns:a14="http://schemas.microsoft.com/office/drawing/2010/main">
                <a:solidFill>
                  <a:srgbClr val="FFFFFF"/>
                </a:solidFill>
              </a14:hiddenFill>
            </a:ext>
          </a:extLst>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marL="0" marR="0" lvl="0" indent="0" algn="l" defTabSz="457200" rtl="0" eaLnBrk="1" fontAlgn="auto" latinLnBrk="1"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rPr>
              <a:t>Backgrounds</a:t>
            </a:r>
            <a:endParaRPr kumimoji="0" lang="ko-KR" altLang="en-US" sz="4000" b="0" i="0" u="none" strike="noStrike" kern="1200" cap="none" spc="0" normalizeH="0" baseline="0" noProof="0" dirty="0">
              <a:ln>
                <a:noFill/>
              </a:ln>
              <a:solidFill>
                <a:srgbClr val="0070C0"/>
              </a:solidFill>
              <a:effectLst/>
              <a:uLnTx/>
              <a:uFillTx/>
              <a:latin typeface="Trebuchet MS" panose="020B0603020202020204"/>
              <a:ea typeface="맑은 고딕" panose="020B0503020000020004" pitchFamily="50" charset="-127"/>
              <a:cs typeface="+mj-cs"/>
            </a:endParaRPr>
          </a:p>
        </p:txBody>
      </p:sp>
    </p:spTree>
    <p:extLst>
      <p:ext uri="{BB962C8B-B14F-4D97-AF65-F5344CB8AC3E}">
        <p14:creationId xmlns:p14="http://schemas.microsoft.com/office/powerpoint/2010/main" val="930145627"/>
      </p:ext>
    </p:extLst>
  </p:cSld>
  <p:clrMapOvr>
    <a:masterClrMapping/>
  </p:clrMapOvr>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2_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13568</TotalTime>
  <Words>1737</Words>
  <Application>Microsoft Office PowerPoint</Application>
  <PresentationFormat>화면 슬라이드 쇼(4:3)</PresentationFormat>
  <Paragraphs>430</Paragraphs>
  <Slides>40</Slides>
  <Notes>11</Notes>
  <HiddenSlides>0</HiddenSlides>
  <MMClips>0</MMClips>
  <ScaleCrop>false</ScaleCrop>
  <HeadingPairs>
    <vt:vector size="6" baseType="variant">
      <vt:variant>
        <vt:lpstr>사용한 글꼴</vt:lpstr>
      </vt:variant>
      <vt:variant>
        <vt:i4>11</vt:i4>
      </vt:variant>
      <vt:variant>
        <vt:lpstr>테마</vt:lpstr>
      </vt:variant>
      <vt:variant>
        <vt:i4>3</vt:i4>
      </vt:variant>
      <vt:variant>
        <vt:lpstr>슬라이드 제목</vt:lpstr>
      </vt:variant>
      <vt:variant>
        <vt:i4>40</vt:i4>
      </vt:variant>
    </vt:vector>
  </HeadingPairs>
  <TitlesOfParts>
    <vt:vector size="54" baseType="lpstr">
      <vt:lpstr>맑은 고딕</vt:lpstr>
      <vt:lpstr>HY견고딕</vt:lpstr>
      <vt:lpstr>Wingdings</vt:lpstr>
      <vt:lpstr>Trebuchet MS</vt:lpstr>
      <vt:lpstr>Times New Roman</vt:lpstr>
      <vt:lpstr>HY그래픽M</vt:lpstr>
      <vt:lpstr>Comic Sans MS</vt:lpstr>
      <vt:lpstr>Arial</vt:lpstr>
      <vt:lpstr>굴림</vt:lpstr>
      <vt:lpstr>나눔고딕코딩</vt:lpstr>
      <vt:lpstr>Wingdings 3</vt:lpstr>
      <vt:lpstr>패싯</vt:lpstr>
      <vt:lpstr>1_패싯</vt:lpstr>
      <vt:lpstr>2_패싯</vt:lpstr>
      <vt:lpstr>SmartX Labs  for Computer Systems</vt:lpstr>
      <vt:lpstr>PowerPoint 프레젠테이션</vt:lpstr>
      <vt:lpstr>PowerPoint 프레젠테이션</vt:lpstr>
      <vt:lpstr>PowerPoint 프레젠테이션</vt:lpstr>
      <vt:lpstr>PowerPoint 프레젠테이션</vt:lpstr>
      <vt:lpstr>PowerPoint 프레젠테이션</vt:lpstr>
      <vt:lpstr>SNMP</vt:lpstr>
      <vt:lpstr>Net-SNMP</vt:lpstr>
      <vt:lpstr>Flume</vt:lpstr>
      <vt:lpstr>Kafka</vt:lpstr>
      <vt:lpstr>PowerPoint 프레젠테이션</vt:lpstr>
      <vt:lpstr>PowerPoint 프레젠테이션</vt:lpstr>
      <vt:lpstr>PowerPoint 프레젠테이션</vt:lpstr>
      <vt:lpstr>PowerPoint 프레젠테이션</vt:lpstr>
      <vt:lpstr>Connecting Configuration on NUC</vt:lpstr>
      <vt:lpstr>PowerPoint 프레젠테이션</vt:lpstr>
      <vt:lpstr>PowerPoint 프레젠테이션</vt:lpstr>
      <vt:lpstr>PowerPoint 프레젠테이션</vt:lpstr>
      <vt:lpstr>PowerPoint 프레젠테이션</vt:lpstr>
      <vt:lpstr>1. Edit /etc/hosts (for NUC)</vt:lpstr>
      <vt:lpstr>1. Edit /etc/hosts (for Pi)</vt:lpstr>
      <vt:lpstr>1. Edit /etc/hosts</vt:lpstr>
      <vt:lpstr>PowerPoint 프레젠테이션</vt:lpstr>
      <vt:lpstr>3. Allocate Broker IDs and Ports</vt:lpstr>
      <vt:lpstr>4. Build Docker Image</vt:lpstr>
      <vt:lpstr>5. Run Docker Container  (recommend making new terminal window)</vt:lpstr>
      <vt:lpstr>6-1. Configure Zookeeper properties</vt:lpstr>
      <vt:lpstr>PowerPoint 프레젠테이션</vt:lpstr>
      <vt:lpstr>PowerPoint 프레젠테이션</vt:lpstr>
      <vt:lpstr>PowerPoint 프레젠테이션</vt:lpstr>
      <vt:lpstr>PowerPoint 프레젠테이션</vt:lpstr>
      <vt:lpstr>PowerPoint 프레젠테이션</vt:lpstr>
      <vt:lpstr>Connecting Configuration on Raspberry Pi</vt:lpstr>
      <vt:lpstr>PowerPoint 프레젠테이션</vt:lpstr>
      <vt:lpstr>PowerPoint 프레젠테이션</vt:lpstr>
      <vt:lpstr>PowerPoint 프레젠테이션</vt:lpstr>
      <vt:lpstr>3. Install Flume on RPi</vt:lpstr>
      <vt:lpstr>4. Run Flume Agent</vt:lpstr>
      <vt:lpstr>PowerPoint 프레젠테이션</vt:lpstr>
      <vt:lpstr>(참고) Container 변경사항 저장 및 재시작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K Chrome</cp:lastModifiedBy>
  <cp:revision>321</cp:revision>
  <dcterms:created xsi:type="dcterms:W3CDTF">2015-10-13T13:48:17Z</dcterms:created>
  <dcterms:modified xsi:type="dcterms:W3CDTF">2018-05-02T03:34:46Z</dcterms:modified>
</cp:coreProperties>
</file>